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70" r:id="rId12"/>
    <p:sldId id="271" r:id="rId13"/>
    <p:sldId id="272" r:id="rId14"/>
    <p:sldId id="273" r:id="rId15"/>
    <p:sldId id="274" r:id="rId16"/>
    <p:sldId id="275" r:id="rId17"/>
    <p:sldId id="267" r:id="rId18"/>
    <p:sldId id="268" r:id="rId19"/>
    <p:sldId id="276" r:id="rId20"/>
    <p:sldId id="277" r:id="rId21"/>
    <p:sldId id="269" r:id="rId2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3366FF"/>
    <a:srgbClr val="F20000"/>
    <a:srgbClr val="CC0066"/>
    <a:srgbClr val="008000"/>
    <a:srgbClr val="008080"/>
    <a:srgbClr val="552579"/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4" autoAdjust="0"/>
    <p:restoredTop sz="94718" autoAdjust="0"/>
  </p:normalViewPr>
  <p:slideViewPr>
    <p:cSldViewPr>
      <p:cViewPr varScale="1">
        <p:scale>
          <a:sx n="75" d="100"/>
          <a:sy n="75" d="100"/>
        </p:scale>
        <p:origin x="-4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2EC7D-5516-49A8-A5F7-C390BCED3617}" type="datetimeFigureOut">
              <a:rPr lang="nl-BE" smtClean="0"/>
              <a:pPr/>
              <a:t>26/08/2011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0C1FA-1A68-48EE-A86A-689C1A8D7B4B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0C1FA-1A68-48EE-A86A-689C1A8D7B4B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E59-32E1-44E2-B6B0-DCE17785A3CB}" type="datetimeFigureOut">
              <a:rPr lang="nl-BE" smtClean="0"/>
              <a:pPr/>
              <a:t>26/08/2011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64A4-856A-458F-A9B1-4F65CA0262C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E59-32E1-44E2-B6B0-DCE17785A3CB}" type="datetimeFigureOut">
              <a:rPr lang="nl-BE" smtClean="0"/>
              <a:pPr/>
              <a:t>26/08/2011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64A4-856A-458F-A9B1-4F65CA0262C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E59-32E1-44E2-B6B0-DCE17785A3CB}" type="datetimeFigureOut">
              <a:rPr lang="nl-BE" smtClean="0"/>
              <a:pPr/>
              <a:t>26/08/2011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64A4-856A-458F-A9B1-4F65CA0262C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E59-32E1-44E2-B6B0-DCE17785A3CB}" type="datetimeFigureOut">
              <a:rPr lang="nl-BE" smtClean="0"/>
              <a:pPr/>
              <a:t>26/08/2011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64A4-856A-458F-A9B1-4F65CA0262C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E59-32E1-44E2-B6B0-DCE17785A3CB}" type="datetimeFigureOut">
              <a:rPr lang="nl-BE" smtClean="0"/>
              <a:pPr/>
              <a:t>26/08/2011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64A4-856A-458F-A9B1-4F65CA0262C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E59-32E1-44E2-B6B0-DCE17785A3CB}" type="datetimeFigureOut">
              <a:rPr lang="nl-BE" smtClean="0"/>
              <a:pPr/>
              <a:t>26/08/2011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64A4-856A-458F-A9B1-4F65CA0262C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E59-32E1-44E2-B6B0-DCE17785A3CB}" type="datetimeFigureOut">
              <a:rPr lang="nl-BE" smtClean="0"/>
              <a:pPr/>
              <a:t>26/08/2011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64A4-856A-458F-A9B1-4F65CA0262C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E59-32E1-44E2-B6B0-DCE17785A3CB}" type="datetimeFigureOut">
              <a:rPr lang="nl-BE" smtClean="0"/>
              <a:pPr/>
              <a:t>26/08/2011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64A4-856A-458F-A9B1-4F65CA0262C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E59-32E1-44E2-B6B0-DCE17785A3CB}" type="datetimeFigureOut">
              <a:rPr lang="nl-BE" smtClean="0"/>
              <a:pPr/>
              <a:t>26/08/2011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64A4-856A-458F-A9B1-4F65CA0262C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E59-32E1-44E2-B6B0-DCE17785A3CB}" type="datetimeFigureOut">
              <a:rPr lang="nl-BE" smtClean="0"/>
              <a:pPr/>
              <a:t>26/08/2011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64A4-856A-458F-A9B1-4F65CA0262C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E59-32E1-44E2-B6B0-DCE17785A3CB}" type="datetimeFigureOut">
              <a:rPr lang="nl-BE" smtClean="0"/>
              <a:pPr/>
              <a:t>26/08/2011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64A4-856A-458F-A9B1-4F65CA0262C6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DBE59-32E1-44E2-B6B0-DCE17785A3CB}" type="datetimeFigureOut">
              <a:rPr lang="nl-BE" smtClean="0"/>
              <a:pPr/>
              <a:t>26/08/2011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E64A4-856A-458F-A9B1-4F65CA0262C6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Veerle%20AGORA%20INTERNATIONAL\2009-2010\ACI%20AGM%202010\powerpoints%20AGM\YouTube%20%20%20%20%20%20%20%20-%20Paolo%20Conte%20-%20It's%20Wonderful(GOOD)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4744"/>
            <a:ext cx="9144000" cy="3672409"/>
          </a:xfrm>
        </p:spPr>
        <p:txBody>
          <a:bodyPr>
            <a:noAutofit/>
          </a:bodyPr>
          <a:lstStyle/>
          <a:p>
            <a:r>
              <a:rPr lang="nl-BE" sz="8800" b="1" dirty="0" err="1" smtClean="0">
                <a:solidFill>
                  <a:srgbClr val="0070C0"/>
                </a:solidFill>
                <a:latin typeface="Curlz MT" pitchFamily="82" charset="0"/>
              </a:rPr>
              <a:t>Combined</a:t>
            </a:r>
            <a:r>
              <a:rPr lang="nl-BE" sz="8800" b="1" dirty="0" smtClean="0">
                <a:solidFill>
                  <a:srgbClr val="0070C0"/>
                </a:solidFill>
                <a:latin typeface="Curlz MT" pitchFamily="82" charset="0"/>
              </a:rPr>
              <a:t> report</a:t>
            </a:r>
            <a:br>
              <a:rPr lang="nl-BE" sz="8800" b="1" dirty="0" smtClean="0">
                <a:solidFill>
                  <a:srgbClr val="0070C0"/>
                </a:solidFill>
                <a:latin typeface="Curlz MT" pitchFamily="82" charset="0"/>
              </a:rPr>
            </a:br>
            <a:r>
              <a:rPr lang="nl-BE" sz="8800" b="1" dirty="0" smtClean="0">
                <a:solidFill>
                  <a:srgbClr val="0070C0"/>
                </a:solidFill>
                <a:latin typeface="Curlz MT" pitchFamily="82" charset="0"/>
              </a:rPr>
              <a:t> ACI Board </a:t>
            </a:r>
            <a:br>
              <a:rPr lang="nl-BE" sz="8800" b="1" dirty="0" smtClean="0">
                <a:solidFill>
                  <a:srgbClr val="0070C0"/>
                </a:solidFill>
                <a:latin typeface="Curlz MT" pitchFamily="82" charset="0"/>
              </a:rPr>
            </a:br>
            <a:r>
              <a:rPr lang="nl-BE" sz="8800" b="1" dirty="0" smtClean="0">
                <a:solidFill>
                  <a:srgbClr val="0070C0"/>
                </a:solidFill>
                <a:latin typeface="Curlz MT" pitchFamily="82" charset="0"/>
              </a:rPr>
              <a:t>2009-2010</a:t>
            </a:r>
            <a:endParaRPr lang="nl-BE" sz="8800" b="1" dirty="0">
              <a:solidFill>
                <a:srgbClr val="0070C0"/>
              </a:solidFill>
              <a:latin typeface="Curlz MT" pitchFamily="82" charset="0"/>
            </a:endParaRPr>
          </a:p>
        </p:txBody>
      </p:sp>
      <p:pic>
        <p:nvPicPr>
          <p:cNvPr id="4" name="YouTube        - Paolo Conte - It's Wonderful(GOOD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nl-BE" sz="4800" dirty="0" smtClean="0">
                <a:solidFill>
                  <a:srgbClr val="FF0000"/>
                </a:solidFill>
                <a:latin typeface="Curlz MT" pitchFamily="82" charset="0"/>
              </a:rPr>
              <a:t>Spring in the air…</a:t>
            </a:r>
            <a:endParaRPr lang="nl-BE" sz="4800" dirty="0">
              <a:solidFill>
                <a:srgbClr val="FF0000"/>
              </a:solidFill>
              <a:latin typeface="Curlz MT" pitchFamily="82" charset="0"/>
            </a:endParaRPr>
          </a:p>
        </p:txBody>
      </p:sp>
      <p:pic>
        <p:nvPicPr>
          <p:cNvPr id="4" name="Afbeelding 1" descr="http://mainerealestateblog.files.wordpress.com/2008/03/babyboo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874" y="1600200"/>
            <a:ext cx="3530251" cy="4525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p:sp>
        <p:nvSpPr>
          <p:cNvPr id="6" name="Title 1"/>
          <p:cNvSpPr txBox="1">
            <a:spLocks/>
          </p:cNvSpPr>
          <p:nvPr/>
        </p:nvSpPr>
        <p:spPr>
          <a:xfrm>
            <a:off x="0" y="4509120"/>
            <a:ext cx="9144000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And 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BABYBOOM</a:t>
            </a:r>
            <a:r>
              <a:rPr kumimoji="0" lang="nl-BE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IN AGORA !!</a:t>
            </a:r>
          </a:p>
        </p:txBody>
      </p:sp>
    </p:spTree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Veerle AGORA INTERNATIONAL\2009-2010\ACI AGM 2010\powerpoint AGM\ACI POWER POINT PRESENTATIE\Charter AC. Toulouse.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60648"/>
            <a:ext cx="3960440" cy="305915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040560" cy="576064"/>
          </a:xfrm>
        </p:spPr>
        <p:txBody>
          <a:bodyPr>
            <a:normAutofit fontScale="90000"/>
          </a:bodyPr>
          <a:lstStyle/>
          <a:p>
            <a:r>
              <a:rPr lang="nl-BE" sz="32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Toulouse (FR) 6-3-2010</a:t>
            </a:r>
            <a:endParaRPr lang="nl-BE" sz="3200" b="1" dirty="0">
              <a:solidFill>
                <a:srgbClr val="008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C:\Veerle AGORA INTERNATIONAL\2009-2010\ACI AGM 2010\powerpoint AGM\ACI POWER POINT PRESENTATIE\Charter Bologna 12-03-2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40324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563888" y="5589240"/>
            <a:ext cx="46085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9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Charter  Bologna (</a:t>
            </a:r>
            <a:r>
              <a:rPr lang="nl-BE" sz="29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It</a:t>
            </a:r>
            <a:r>
              <a:rPr lang="nl-BE" sz="29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 13-3-2010</a:t>
            </a:r>
          </a:p>
        </p:txBody>
      </p:sp>
      <p:pic>
        <p:nvPicPr>
          <p:cNvPr id="12" name="Afbeelding 65" descr="nationales Board Ital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772816"/>
            <a:ext cx="3672408" cy="2760340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355976" y="4581128"/>
            <a:ext cx="46085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9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And the </a:t>
            </a:r>
            <a:r>
              <a:rPr lang="nl-BE" sz="29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installation</a:t>
            </a:r>
            <a:r>
              <a:rPr lang="nl-BE" sz="29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of the </a:t>
            </a:r>
            <a:r>
              <a:rPr lang="nl-BE" sz="29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national</a:t>
            </a:r>
            <a:r>
              <a:rPr lang="nl-BE" sz="29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Board of AC </a:t>
            </a:r>
            <a:r>
              <a:rPr lang="nl-BE" sz="29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Italy</a:t>
            </a:r>
            <a:r>
              <a:rPr lang="nl-BE" sz="29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!  13-3-2010</a:t>
            </a:r>
          </a:p>
        </p:txBody>
      </p:sp>
    </p:spTree>
  </p:cSld>
  <p:clrMapOvr>
    <a:masterClrMapping/>
  </p:clrMapOvr>
  <p:transition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Veerle AGORA INTERNATIONAL\2009-2010\ACI AGM 2010\powerpoint AGM\ACI POWER POINT PRESENTATIE\Charter Tongere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39604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59832" y="548680"/>
            <a:ext cx="50405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7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Charter </a:t>
            </a:r>
            <a:r>
              <a:rPr lang="nl-BE" sz="27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Tongeren</a:t>
            </a:r>
            <a:r>
              <a:rPr lang="nl-BE" sz="27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(B) 6-3-2010</a:t>
            </a:r>
          </a:p>
        </p:txBody>
      </p:sp>
      <p:pic>
        <p:nvPicPr>
          <p:cNvPr id="6" name="Picture 5" descr="C:\Veerle AGORA INTERNATIONAL\2009-2010\ACI AGM 2010\powerpoint AGM\ACI POWER POINT PRESENTATIE\IMGP40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573016"/>
            <a:ext cx="39604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59832" y="5805264"/>
            <a:ext cx="44644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</a:pPr>
            <a:r>
              <a:rPr lang="nl-BE" sz="28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Charter Genk (B) 29-5--2010</a:t>
            </a:r>
          </a:p>
        </p:txBody>
      </p:sp>
      <p:pic>
        <p:nvPicPr>
          <p:cNvPr id="8" name="Picture 7" descr="C:\Veerle AGORA INTERNATIONAL\2009-2010\ACI AGM 2010\powerpoint AGM\ACI POWER POINT PRESENTATIE\Charter Meran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2050">
            <a:off x="4815603" y="1782703"/>
            <a:ext cx="4146005" cy="30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 rot="362101">
            <a:off x="4373888" y="4742215"/>
            <a:ext cx="44644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28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Charter </a:t>
            </a:r>
            <a:r>
              <a:rPr lang="nl-BE" sz="28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Merano</a:t>
            </a:r>
            <a:r>
              <a:rPr lang="nl-BE" sz="28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nl-BE" sz="2800" b="1" dirty="0" err="1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It</a:t>
            </a:r>
            <a:r>
              <a:rPr lang="nl-BE" sz="2800" b="1" dirty="0" smtClean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  9-4-2010</a:t>
            </a:r>
          </a:p>
        </p:txBody>
      </p:sp>
    </p:spTree>
  </p:cSld>
  <p:clrMapOvr>
    <a:masterClrMapping/>
  </p:clrMapOvr>
  <p:transition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868958"/>
          </a:xfrm>
        </p:spPr>
        <p:txBody>
          <a:bodyPr>
            <a:normAutofit/>
          </a:bodyPr>
          <a:lstStyle/>
          <a:p>
            <a:r>
              <a:rPr lang="nl-BE" sz="4000" dirty="0" err="1">
                <a:solidFill>
                  <a:schemeClr val="bg1"/>
                </a:solidFill>
              </a:rPr>
              <a:t>N</a:t>
            </a:r>
            <a:r>
              <a:rPr lang="nl-BE" sz="4000" dirty="0" err="1" smtClean="0">
                <a:solidFill>
                  <a:schemeClr val="bg1"/>
                </a:solidFill>
              </a:rPr>
              <a:t>ot</a:t>
            </a:r>
            <a:r>
              <a:rPr lang="nl-BE" sz="4000" dirty="0" smtClean="0">
                <a:solidFill>
                  <a:schemeClr val="bg1"/>
                </a:solidFill>
              </a:rPr>
              <a:t> </a:t>
            </a:r>
            <a:r>
              <a:rPr lang="nl-BE" sz="4000" dirty="0" err="1" smtClean="0">
                <a:solidFill>
                  <a:schemeClr val="bg1"/>
                </a:solidFill>
              </a:rPr>
              <a:t>only</a:t>
            </a:r>
            <a:r>
              <a:rPr lang="nl-BE" sz="4000" dirty="0" smtClean="0">
                <a:solidFill>
                  <a:schemeClr val="bg1"/>
                </a:solidFill>
              </a:rPr>
              <a:t> </a:t>
            </a:r>
            <a:r>
              <a:rPr lang="nl-BE" sz="4000" dirty="0" err="1" smtClean="0">
                <a:solidFill>
                  <a:schemeClr val="bg1"/>
                </a:solidFill>
              </a:rPr>
              <a:t>local</a:t>
            </a:r>
            <a:r>
              <a:rPr lang="nl-BE" sz="4000" dirty="0" smtClean="0">
                <a:solidFill>
                  <a:schemeClr val="bg1"/>
                </a:solidFill>
              </a:rPr>
              <a:t> clubs are </a:t>
            </a:r>
            <a:r>
              <a:rPr lang="nl-BE" sz="4000" dirty="0" err="1" smtClean="0">
                <a:solidFill>
                  <a:schemeClr val="bg1"/>
                </a:solidFill>
              </a:rPr>
              <a:t>chartered</a:t>
            </a:r>
            <a:r>
              <a:rPr lang="nl-BE" sz="4000" dirty="0" smtClean="0">
                <a:solidFill>
                  <a:schemeClr val="bg1"/>
                </a:solidFill>
              </a:rPr>
              <a:t>…</a:t>
            </a:r>
            <a:r>
              <a:rPr lang="nl-BE" sz="4000" dirty="0" smtClean="0"/>
              <a:t>…</a:t>
            </a:r>
            <a:endParaRPr lang="nl-BE" sz="4000" dirty="0"/>
          </a:p>
        </p:txBody>
      </p:sp>
      <p:pic>
        <p:nvPicPr>
          <p:cNvPr id="9220" name="Picture 4" descr="http://www.ngdc.noaa.gov/mgg/topo/img/globe3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76872"/>
            <a:ext cx="9162253" cy="4581128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1124744"/>
            <a:ext cx="8676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Also</a:t>
            </a:r>
            <a:r>
              <a:rPr kumimoji="0" lang="nl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internationally</a:t>
            </a:r>
            <a:r>
              <a:rPr kumimoji="0" lang="nl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Agora</a:t>
            </a:r>
            <a:r>
              <a:rPr kumimoji="0" lang="nl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Club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000" dirty="0" err="1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c</a:t>
            </a:r>
            <a:r>
              <a:rPr kumimoji="0" lang="nl-B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onquers</a:t>
            </a:r>
            <a:r>
              <a:rPr kumimoji="0" lang="nl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</a:t>
            </a:r>
            <a:r>
              <a:rPr kumimoji="0" lang="nl-BE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world</a:t>
            </a:r>
            <a:r>
              <a:rPr kumimoji="0" lang="nl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!</a:t>
            </a:r>
          </a:p>
        </p:txBody>
      </p:sp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t3.gstatic.com/images?q=tbn:B7zXYdf6CQcPIM:http://img.photobucket.com/albums/v46/Meggles/zebra_print_comforterLarge.jpg&amp;t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>
            <a:normAutofit/>
          </a:bodyPr>
          <a:lstStyle/>
          <a:p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AC ZAMBIA : 20-5-2010</a:t>
            </a:r>
            <a:endParaRPr lang="nl-B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3" name="Picture 1" descr="C:\Veerle AGORA INTERNATIONAL\2009-2010\ACI AGM 2010\powerpoint AGM\ACI POWER POINT PRESENTATIE\S112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3672408" cy="244521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6" name="Picture 5" descr="C:\Veerle AGORA INTERNATIONAL\2009-2010\ACI AGM 2010\powerpoint AGM\ACI POWER POINT PRESENTATIE\Charter AC. Zambia May 2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32656"/>
            <a:ext cx="3384376" cy="237626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6" descr="C:\Veerle AGORA INTERNATIONAL\2009-2010\ACI AGM 2010\powerpoint AGM\ACI POWER POINT PRESENTATIE\DSC0762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789040"/>
            <a:ext cx="3312368" cy="244827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Picture 7" descr="C:\Veerle AGORA INTERNATIONAL\2009-2010\ACI AGM 2010\powerpoint AGM\ACI POWER POINT PRESENTATIE\S11100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789040"/>
            <a:ext cx="4032448" cy="252028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 rot="20496156">
            <a:off x="5031385" y="5299280"/>
            <a:ext cx="3765104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Come</a:t>
            </a:r>
            <a:r>
              <a:rPr kumimoji="0" lang="nl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on</a:t>
            </a:r>
            <a:r>
              <a:rPr kumimoji="0" lang="nl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Danielle!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Shake </a:t>
            </a:r>
            <a:r>
              <a:rPr kumimoji="0" lang="nl-BE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those</a:t>
            </a:r>
            <a:r>
              <a:rPr kumimoji="0" lang="nl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hips! </a:t>
            </a:r>
          </a:p>
        </p:txBody>
      </p:sp>
    </p:spTree>
  </p:cSld>
  <p:clrMapOvr>
    <a:masterClrMapping/>
  </p:clrMapOvr>
  <p:transition spd="med" advClick="0" advTm="1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promisedlands.nl/uploadedImages/Vlag%20Isra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0321401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CHARTER AC ISRAEL : 19+20 </a:t>
            </a:r>
            <a:r>
              <a:rPr lang="nl-B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nl-BE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</a:t>
            </a:r>
            <a:r>
              <a:rPr lang="nl-B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2010</a:t>
            </a:r>
            <a:endParaRPr lang="nl-B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C:\Veerle AGORA INTERNATIONAL\2009-2010\ACI AGM 2010\powerpoint AGM\ACI POWER POINT PRESENTATIE\Charter AC Merkaz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Veerle AGORA INTERNATIONAL\2009-2010\ACI AGM 2010\powerpoint AGM\ACI POWER POINT PRESENTATIE\Charter AC. Kryot 2 in Israel June 20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76672"/>
            <a:ext cx="373873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Veerle AGORA INTERNATIONAL\2009-2010\ACI AGM 2010\powerpoint AGM\ACI POWER POINT PRESENTATIE\AC. Israel Plant a tree June 20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Veerle AGORA INTERNATIONAL\2009-2010\newsletters 09-10\newsletter 10\dorit, yifat, etc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717032"/>
            <a:ext cx="38164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548680"/>
            <a:ext cx="4032448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CHARTER AC 1</a:t>
            </a:r>
            <a:r>
              <a:rPr kumimoji="0" lang="nl-BE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Merkaz</a:t>
            </a:r>
            <a:r>
              <a:rPr kumimoji="0" lang="nl-BE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nl-BE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60032" y="620688"/>
            <a:ext cx="4032448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CHARTER AC</a:t>
            </a:r>
            <a:r>
              <a:rPr kumimoji="0" lang="nl-BE" sz="3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 </a:t>
            </a:r>
            <a:r>
              <a:rPr kumimoji="0" lang="nl-BE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Krayot</a:t>
            </a:r>
            <a:r>
              <a:rPr kumimoji="0" lang="nl-BE" sz="3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nl-BE" sz="3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589240"/>
            <a:ext cx="4032448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Israel’s</a:t>
            </a:r>
            <a:r>
              <a:rPr kumimoji="0" lang="nl-B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National “Plant- a -Tree – </a:t>
            </a:r>
            <a:r>
              <a:rPr kumimoji="0" lang="nl-B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day</a:t>
            </a:r>
            <a:r>
              <a:rPr kumimoji="0" lang="nl-B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”-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860032" y="5661248"/>
            <a:ext cx="4032448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Installation</a:t>
            </a:r>
            <a:r>
              <a:rPr kumimoji="0" lang="nl-BE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National Board AC Israel </a:t>
            </a:r>
            <a:endParaRPr kumimoji="0" lang="nl-BE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2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3" descr="Photo24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692696"/>
            <a:ext cx="2880320" cy="22322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4" name="Afbeelding 4" descr="DSC02564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3528" y="908720"/>
            <a:ext cx="2952328" cy="20882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Picture 5" descr="C:\Veerle AGORA INTERNATIONAL\2009-2010\ACI AGM 2010\powerpoint AGM\ACI POWER POINT PRESENTATIE\AGM Nl 5-6-20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2348880"/>
            <a:ext cx="3456384" cy="20882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ACI </a:t>
            </a:r>
            <a:r>
              <a:rPr lang="nl-BE" b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boarmembers</a:t>
            </a:r>
            <a:r>
              <a:rPr lang="nl-BE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b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nl-BE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present  at most  </a:t>
            </a:r>
            <a:br>
              <a:rPr lang="nl-BE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BE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</a:t>
            </a:r>
            <a:r>
              <a:rPr lang="nl-BE" b="1" dirty="0" err="1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AGM’s</a:t>
            </a:r>
            <a:r>
              <a:rPr lang="nl-BE" b="1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nl-BE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5536" y="3068960"/>
            <a:ext cx="2433464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Daniëlle at AC </a:t>
            </a:r>
            <a:r>
              <a:rPr kumimoji="0" lang="nl-BE" sz="16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Romania’s</a:t>
            </a:r>
            <a:r>
              <a:rPr kumimoji="0" lang="nl-BE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AGM   </a:t>
            </a:r>
            <a:r>
              <a:rPr lang="nl-B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1-5-2010</a:t>
            </a:r>
            <a:endParaRPr kumimoji="0" lang="nl-BE" sz="16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419872" y="4653136"/>
            <a:ext cx="243346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Veerle 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  The </a:t>
            </a:r>
            <a:r>
              <a:rPr kumimoji="0" lang="nl-BE" sz="16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Netherland’s</a:t>
            </a:r>
            <a:r>
              <a:rPr kumimoji="0" lang="nl-BE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AGM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5-6-2010</a:t>
            </a:r>
            <a:endParaRPr kumimoji="0" lang="nl-BE" sz="16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28184" y="6021288"/>
            <a:ext cx="243346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Daniëlle  and Veerle 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 </a:t>
            </a:r>
            <a:r>
              <a:rPr kumimoji="0" lang="nl-BE" sz="16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Belgium’s</a:t>
            </a:r>
            <a:r>
              <a:rPr kumimoji="0" lang="nl-BE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AGM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26-6-2010</a:t>
            </a:r>
            <a:endParaRPr kumimoji="0" lang="nl-BE" sz="16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9512" y="6165304"/>
            <a:ext cx="3096344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Nikkie</a:t>
            </a:r>
            <a:r>
              <a:rPr kumimoji="0" lang="nl-BE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and Danielle at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AC </a:t>
            </a:r>
            <a:r>
              <a:rPr kumimoji="0" lang="nl-BE" sz="16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South</a:t>
            </a:r>
            <a:r>
              <a:rPr kumimoji="0" lang="nl-BE" sz="16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1600" b="1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Africa’s</a:t>
            </a:r>
            <a:r>
              <a:rPr kumimoji="0" lang="nl-BE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AGM  </a:t>
            </a:r>
            <a:r>
              <a:rPr lang="nl-B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29-5-2010</a:t>
            </a:r>
            <a:endParaRPr kumimoji="0" lang="nl-BE" sz="16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16216" y="3068960"/>
            <a:ext cx="2433464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Daniëlle and Dominique 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 </a:t>
            </a:r>
            <a:r>
              <a:rPr kumimoji="0" lang="nl-BE" sz="16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France’s</a:t>
            </a:r>
            <a:r>
              <a:rPr kumimoji="0" lang="nl-BE" sz="16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AGM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5-6-2010</a:t>
            </a:r>
            <a:endParaRPr kumimoji="0" lang="nl-BE" sz="16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5" name="Picture 1" descr="C:\Veerle AGORA INTERNATIONAL\2009-2010\ACI AGM 2010\powerpoint AGM\ACI POWER POINT PRESENTATIE\Soouth Africa AG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89040"/>
            <a:ext cx="2975992" cy="223199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8" name="Picture 7" descr="C:\FOTOS\2010\100626-agm-aarschot\IMGP426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789040"/>
            <a:ext cx="2909516" cy="215069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0"/>
                            </p:stCondLst>
                            <p:childTnLst>
                              <p:par>
                                <p:cTn id="7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Veerle AGORA INTERNATIONAL\2009-2010\logo's ACI\Logo Agora International high defition.jpg"/>
          <p:cNvPicPr/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03648" y="188640"/>
            <a:ext cx="676875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4Club LOGO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8640"/>
            <a:ext cx="36004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DSC_2895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3568" y="2924944"/>
            <a:ext cx="3744416" cy="27363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sz="3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And even international </a:t>
            </a:r>
            <a:br>
              <a:rPr lang="nl-BE" sz="3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r>
              <a:rPr lang="nl-BE" sz="3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4 Clubs 1 </a:t>
            </a:r>
            <a:r>
              <a:rPr lang="nl-BE" sz="3600" dirty="0" err="1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Vision</a:t>
            </a:r>
            <a:r>
              <a:rPr lang="nl-BE" sz="3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nl-BE" sz="3600" dirty="0" err="1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events</a:t>
            </a:r>
            <a:r>
              <a:rPr lang="nl-BE" sz="36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… </a:t>
            </a:r>
            <a:endParaRPr lang="nl-BE" sz="3600" dirty="0">
              <a:solidFill>
                <a:schemeClr val="accent3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5733256"/>
            <a:ext cx="3816424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24-4-2010</a:t>
            </a: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: 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Daniëlle </a:t>
            </a:r>
            <a:r>
              <a:rPr kumimoji="0" lang="nl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with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RTI President</a:t>
            </a: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Rikus Badenhorst at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60th </a:t>
            </a:r>
            <a:r>
              <a:rPr kumimoji="0" lang="nl-B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Anniversary</a:t>
            </a: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of RT </a:t>
            </a:r>
            <a:r>
              <a:rPr kumimoji="0" lang="nl-B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Belgium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</a:t>
            </a:r>
          </a:p>
        </p:txBody>
      </p:sp>
      <p:pic>
        <p:nvPicPr>
          <p:cNvPr id="7" name="Picture 6" descr="C:\FOTOS\2010\LCI conference Brugge  26-31 august 2010 #1\LCI conference Bruges 26-31 august 2010 #3\IMGP45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924944"/>
            <a:ext cx="3600400" cy="27363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8" name="Title 1"/>
          <p:cNvSpPr txBox="1">
            <a:spLocks/>
          </p:cNvSpPr>
          <p:nvPr/>
        </p:nvSpPr>
        <p:spPr>
          <a:xfrm>
            <a:off x="4572000" y="5733256"/>
            <a:ext cx="3816424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27-8-2010 : Daniëlle and Veerle at the </a:t>
            </a:r>
            <a:r>
              <a:rPr kumimoji="0" lang="nl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Ladies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’ </a:t>
            </a:r>
            <a:r>
              <a:rPr kumimoji="0" lang="nl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Circle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International AGM</a:t>
            </a: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in </a:t>
            </a:r>
            <a:r>
              <a:rPr kumimoji="0" lang="nl-B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Bruges</a:t>
            </a: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– </a:t>
            </a:r>
            <a:r>
              <a:rPr kumimoji="0" lang="nl-B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Belgium</a:t>
            </a: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Aharoni" pitchFamily="2" charset="-79"/>
              </a:rPr>
              <a:t> </a:t>
            </a: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/>
          <a:srcRect l="43967" t="17631" r="25455" b="8540"/>
          <a:stretch>
            <a:fillRect/>
          </a:stretch>
        </p:blipFill>
        <p:spPr bwMode="auto">
          <a:xfrm rot="21065908">
            <a:off x="2598647" y="669640"/>
            <a:ext cx="17621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 l="44298" t="17355" r="24958" b="9091"/>
          <a:stretch>
            <a:fillRect/>
          </a:stretch>
        </p:blipFill>
        <p:spPr bwMode="auto">
          <a:xfrm rot="1081476">
            <a:off x="6929100" y="1541024"/>
            <a:ext cx="17716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2074"/>
          </a:xfrm>
        </p:spPr>
        <p:txBody>
          <a:bodyPr>
            <a:noAutofit/>
          </a:bodyPr>
          <a:lstStyle/>
          <a:p>
            <a:r>
              <a:rPr lang="nl-BE" sz="3200" b="1" dirty="0" smtClean="0">
                <a:solidFill>
                  <a:schemeClr val="bg1"/>
                </a:solidFill>
              </a:rPr>
              <a:t>And </a:t>
            </a:r>
            <a:r>
              <a:rPr lang="nl-BE" sz="3200" b="1" dirty="0" err="1" smtClean="0">
                <a:solidFill>
                  <a:schemeClr val="bg1"/>
                </a:solidFill>
              </a:rPr>
              <a:t>off</a:t>
            </a:r>
            <a:r>
              <a:rPr lang="nl-BE" sz="3200" b="1" dirty="0" smtClean="0">
                <a:solidFill>
                  <a:schemeClr val="bg1"/>
                </a:solidFill>
              </a:rPr>
              <a:t> </a:t>
            </a:r>
            <a:r>
              <a:rPr lang="nl-BE" sz="3200" b="1" dirty="0" err="1" smtClean="0">
                <a:solidFill>
                  <a:schemeClr val="bg1"/>
                </a:solidFill>
              </a:rPr>
              <a:t>course</a:t>
            </a:r>
            <a:r>
              <a:rPr lang="nl-BE" sz="3200" b="1" dirty="0" smtClean="0">
                <a:solidFill>
                  <a:schemeClr val="bg1"/>
                </a:solidFill>
              </a:rPr>
              <a:t> we </a:t>
            </a:r>
            <a:r>
              <a:rPr lang="nl-BE" sz="3200" b="1" dirty="0" err="1" smtClean="0">
                <a:solidFill>
                  <a:schemeClr val="bg1"/>
                </a:solidFill>
              </a:rPr>
              <a:t>reported</a:t>
            </a:r>
            <a:r>
              <a:rPr lang="nl-BE" sz="3200" b="1" dirty="0" smtClean="0">
                <a:solidFill>
                  <a:schemeClr val="bg1"/>
                </a:solidFill>
              </a:rPr>
              <a:t> </a:t>
            </a:r>
            <a:r>
              <a:rPr lang="nl-BE" sz="3200" b="1" dirty="0" err="1" smtClean="0">
                <a:solidFill>
                  <a:schemeClr val="bg1"/>
                </a:solidFill>
              </a:rPr>
              <a:t>on</a:t>
            </a:r>
            <a:r>
              <a:rPr lang="nl-BE" sz="3200" b="1" dirty="0" smtClean="0">
                <a:solidFill>
                  <a:schemeClr val="bg1"/>
                </a:solidFill>
              </a:rPr>
              <a:t> all these </a:t>
            </a:r>
            <a:r>
              <a:rPr lang="nl-BE" sz="3200" b="1" dirty="0" err="1" smtClean="0">
                <a:solidFill>
                  <a:schemeClr val="bg1"/>
                </a:solidFill>
              </a:rPr>
              <a:t>events</a:t>
            </a:r>
            <a:r>
              <a:rPr lang="nl-BE" sz="3200" b="1" dirty="0" smtClean="0">
                <a:solidFill>
                  <a:schemeClr val="bg1"/>
                </a:solidFill>
              </a:rPr>
              <a:t> in </a:t>
            </a:r>
            <a:r>
              <a:rPr lang="nl-BE" sz="3200" b="1" dirty="0" err="1" smtClean="0">
                <a:solidFill>
                  <a:schemeClr val="bg1"/>
                </a:solidFill>
              </a:rPr>
              <a:t>our</a:t>
            </a:r>
            <a:endParaRPr lang="nl-BE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 l="43636" t="16804" r="25620" b="10468"/>
          <a:stretch>
            <a:fillRect/>
          </a:stretch>
        </p:blipFill>
        <p:spPr bwMode="auto">
          <a:xfrm rot="20955219">
            <a:off x="467544" y="1700808"/>
            <a:ext cx="17716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5" cstate="print"/>
          <a:srcRect l="44298" t="17355" r="25124" b="7714"/>
          <a:stretch>
            <a:fillRect/>
          </a:stretch>
        </p:blipFill>
        <p:spPr bwMode="auto">
          <a:xfrm rot="1353778">
            <a:off x="609118" y="3739919"/>
            <a:ext cx="17621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6" cstate="print"/>
          <a:srcRect l="34380" t="15978" r="32066" b="5234"/>
          <a:stretch>
            <a:fillRect/>
          </a:stretch>
        </p:blipFill>
        <p:spPr bwMode="auto">
          <a:xfrm rot="451399">
            <a:off x="2467380" y="2971336"/>
            <a:ext cx="2033227" cy="341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7" cstate="print"/>
          <a:srcRect l="34050" t="15702" r="31901" b="5234"/>
          <a:stretch>
            <a:fillRect/>
          </a:stretch>
        </p:blipFill>
        <p:spPr bwMode="auto">
          <a:xfrm rot="1201125">
            <a:off x="7068863" y="3610258"/>
            <a:ext cx="19621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8" cstate="print"/>
          <a:srcRect l="34545" t="15978" r="32232" b="5234"/>
          <a:stretch>
            <a:fillRect/>
          </a:stretch>
        </p:blipFill>
        <p:spPr bwMode="auto">
          <a:xfrm rot="221785">
            <a:off x="4572000" y="1988840"/>
            <a:ext cx="2472589" cy="357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63688" y="548680"/>
            <a:ext cx="612068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NEWSLETTERS</a:t>
            </a:r>
          </a:p>
        </p:txBody>
      </p:sp>
    </p:spTree>
  </p:cSld>
  <p:clrMapOvr>
    <a:masterClrMapping/>
  </p:clrMapOvr>
  <p:transition advClick="0" advTm="2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6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6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60"/>
                            </p:stCondLst>
                            <p:childTnLst>
                              <p:par>
                                <p:cTn id="2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6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76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760"/>
                            </p:stCondLst>
                            <p:childTnLst>
                              <p:par>
                                <p:cTn id="5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760"/>
                            </p:stCondLst>
                            <p:childTnLst>
                              <p:par>
                                <p:cTn id="6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760"/>
                            </p:stCondLst>
                            <p:childTnLst>
                              <p:par>
                                <p:cTn id="7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760"/>
                            </p:stCondLst>
                            <p:childTnLst>
                              <p:par>
                                <p:cTn id="8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http://files.myopera.com/Obi1/albums/23334/Tallinn-old-town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" y="0"/>
            <a:ext cx="9368523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3240360" cy="782960"/>
          </a:xfrm>
        </p:spPr>
        <p:txBody>
          <a:bodyPr>
            <a:noAutofit/>
          </a:bodyPr>
          <a:lstStyle/>
          <a:p>
            <a:r>
              <a:rPr lang="nl-BE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 </a:t>
            </a:r>
            <a:r>
              <a:rPr lang="nl-BE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</a:t>
            </a:r>
            <a:r>
              <a:rPr lang="nl-BE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Africa</a:t>
            </a:r>
            <a:r>
              <a:rPr lang="nl-BE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time of the AGM  </a:t>
            </a:r>
            <a:r>
              <a:rPr lang="nl-BE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nl-BE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28th of May 2010, </a:t>
            </a:r>
            <a:r>
              <a:rPr lang="nl-BE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nl-BE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Nikkie</a:t>
            </a:r>
            <a:r>
              <a:rPr lang="nl-BE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Daniëlle </a:t>
            </a:r>
            <a:endParaRPr lang="nl-BE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560" y="332656"/>
            <a:ext cx="828092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</a:pPr>
            <a:r>
              <a:rPr kumimoji="0" lang="nl-BE" sz="1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And </a:t>
            </a:r>
            <a:r>
              <a:rPr kumimoji="0" lang="nl-BE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then</a:t>
            </a:r>
            <a:r>
              <a:rPr kumimoji="0" lang="nl-BE" sz="1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it</a:t>
            </a:r>
            <a:r>
              <a:rPr kumimoji="0" lang="nl-BE" sz="1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was time to prepare </a:t>
            </a:r>
            <a:r>
              <a:rPr kumimoji="0" lang="nl-BE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nl-BE" sz="1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1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TALINN</a:t>
            </a:r>
            <a:r>
              <a:rPr kumimoji="0" lang="nl-BE" sz="1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! </a:t>
            </a:r>
            <a:r>
              <a:rPr kumimoji="0" lang="nl-BE" sz="128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nl-BE" sz="1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nl-BE" sz="128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nl-BE" sz="1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 “split” boardmeetings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9888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87416" y="5517232"/>
            <a:ext cx="5256584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Veerle and Daniëlle hard at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work</a:t>
            </a:r>
            <a:r>
              <a:rPr lang="nl-BE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on</a:t>
            </a:r>
            <a:r>
              <a:rPr lang="nl-BE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4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july</a:t>
            </a:r>
            <a:r>
              <a:rPr lang="nl-BE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27th and August 15th 2010 !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8" name="Picture 7" descr="C:\Veerle AGORA INTERNATIONAL\2009-2010\ACI AGM 2010\powerpoint AGM\ACI POWER POINT PRESENTATIE\DSC023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Veerle AGORA INTERNATIONAL\2009-2010\ACI AGM 2010\powerpoint AGM\ACI POWER POINT PRESENTATIE\DSC019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412776"/>
            <a:ext cx="543609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79512" y="5877272"/>
            <a:ext cx="8784976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kumimoji="0" lang="nl-BE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0" descr="bootje finaal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229600" cy="1143000"/>
          </a:xfrm>
        </p:spPr>
        <p:txBody>
          <a:bodyPr>
            <a:noAutofit/>
          </a:bodyPr>
          <a:lstStyle/>
          <a:p>
            <a:r>
              <a:rPr lang="nl-BE" sz="8800" b="1" dirty="0" smtClean="0">
                <a:solidFill>
                  <a:srgbClr val="C00000"/>
                </a:solidFill>
                <a:latin typeface="Curlz MT" pitchFamily="82" charset="0"/>
              </a:rPr>
              <a:t>We are </a:t>
            </a:r>
            <a:r>
              <a:rPr lang="nl-BE" sz="8800" b="1" dirty="0" err="1" smtClean="0">
                <a:solidFill>
                  <a:srgbClr val="C00000"/>
                </a:solidFill>
                <a:latin typeface="Curlz MT" pitchFamily="82" charset="0"/>
              </a:rPr>
              <a:t>on</a:t>
            </a:r>
            <a:r>
              <a:rPr lang="nl-BE" sz="8800" b="1" dirty="0" smtClean="0">
                <a:solidFill>
                  <a:srgbClr val="C00000"/>
                </a:solidFill>
                <a:latin typeface="Curlz MT" pitchFamily="82" charset="0"/>
              </a:rPr>
              <a:t> board! </a:t>
            </a:r>
            <a:endParaRPr lang="nl-BE" sz="8800" b="1" dirty="0">
              <a:solidFill>
                <a:srgbClr val="C00000"/>
              </a:solidFill>
              <a:latin typeface="Curlz MT" pitchFamily="8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836712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The ACI conference in </a:t>
            </a:r>
            <a:r>
              <a:rPr kumimoji="0" lang="nl-B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Bruges</a:t>
            </a:r>
            <a:r>
              <a:rPr kumimoji="0" lang="nl-B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2009 ….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9552" y="260648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The </a:t>
            </a:r>
            <a:r>
              <a:rPr kumimoji="0" lang="nl-B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year</a:t>
            </a:r>
            <a:r>
              <a:rPr kumimoji="0" lang="nl-B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nl-B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started</a:t>
            </a:r>
            <a:r>
              <a:rPr kumimoji="0" lang="nl-B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nl-B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with</a:t>
            </a:r>
            <a:endParaRPr kumimoji="0" lang="nl-BE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allAtOnce"/>
      <p:bldP spid="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l_fi" descr="http://3.bp.blogspot.com/_IaFZz3OY2Fk/S6tlkC6No3I/AAAAAAAAAA0/-D0YDiizyWM/s1600/cloud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35280" cy="868958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nl-B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</a:t>
            </a: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</a:t>
            </a: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really</a:t>
            </a: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GREAT </a:t>
            </a:r>
            <a:r>
              <a:rPr lang="nl-BE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news</a:t>
            </a:r>
            <a:r>
              <a:rPr lang="nl-BE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nl-BE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1196752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Again</a:t>
            </a:r>
            <a:r>
              <a:rPr kumimoji="0" lang="nl-B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, 2 </a:t>
            </a:r>
            <a:r>
              <a:rPr kumimoji="0" lang="nl-BE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new</a:t>
            </a:r>
            <a:r>
              <a:rPr kumimoji="0" lang="nl-B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countries</a:t>
            </a:r>
            <a:r>
              <a:rPr kumimoji="0" lang="nl-B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are </a:t>
            </a:r>
            <a:r>
              <a:rPr kumimoji="0" lang="nl-BE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ready</a:t>
            </a:r>
            <a:r>
              <a:rPr kumimoji="0" lang="nl-B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to </a:t>
            </a:r>
            <a:r>
              <a:rPr kumimoji="0" lang="nl-BE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join</a:t>
            </a:r>
            <a:r>
              <a:rPr kumimoji="0" lang="nl-B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us</a:t>
            </a:r>
            <a:r>
              <a:rPr kumimoji="0" lang="nl-B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44008" y="2420888"/>
            <a:ext cx="4032448" cy="1215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AC</a:t>
            </a:r>
            <a:r>
              <a:rPr kumimoji="0" lang="nl-BE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POLAND </a:t>
            </a:r>
            <a:endParaRPr kumimoji="0" lang="nl-B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7" name="il_fi" descr="http://andrenijp.nl/assets/images/USA-fla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3638550" cy="27289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8" name="il_fi" descr="http://www.surlesite.com/europeaninlandwonders/wp-content/uploads/flaga_polsk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3816424" cy="26642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11" name="Title 1"/>
          <p:cNvSpPr txBox="1">
            <a:spLocks/>
          </p:cNvSpPr>
          <p:nvPr/>
        </p:nvSpPr>
        <p:spPr>
          <a:xfrm rot="20372001">
            <a:off x="1428590" y="2686801"/>
            <a:ext cx="6394325" cy="4180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Ultra Bold" pitchFamily="34" charset="0"/>
                <a:ea typeface="+mj-ea"/>
                <a:cs typeface="+mj-cs"/>
              </a:rPr>
              <a:t>WELCOME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Ultra Bold" pitchFamily="34" charset="0"/>
                <a:ea typeface="+mj-ea"/>
                <a:cs typeface="+mj-cs"/>
              </a:rPr>
              <a:t>TO  AGORA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Ultra Bold" pitchFamily="34" charset="0"/>
                <a:ea typeface="+mj-ea"/>
                <a:cs typeface="+mj-cs"/>
              </a:rPr>
              <a:t>GIRLS</a:t>
            </a:r>
            <a:r>
              <a:rPr kumimoji="0" lang="nl-BE" sz="6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Ultra Bold" pitchFamily="34" charset="0"/>
                <a:ea typeface="+mj-ea"/>
                <a:cs typeface="+mj-cs"/>
              </a:rPr>
              <a:t> !!</a:t>
            </a:r>
            <a:endParaRPr kumimoji="0" lang="nl-BE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Ultra Bold" pitchFamily="34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1520" y="2420888"/>
            <a:ext cx="4032448" cy="1215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AC</a:t>
            </a:r>
            <a:r>
              <a:rPr kumimoji="0" lang="nl-BE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USA </a:t>
            </a:r>
            <a:endParaRPr kumimoji="0" lang="nl-B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21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8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48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8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80"/>
                            </p:stCondLst>
                            <p:childTnLst>
                              <p:par>
                                <p:cTn id="2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48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480"/>
                            </p:stCondLst>
                            <p:childTnLst>
                              <p:par>
                                <p:cTn id="3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480"/>
                            </p:stCondLst>
                            <p:childTnLst>
                              <p:par>
                                <p:cTn id="4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6" grpId="1"/>
      <p:bldP spid="11" grpId="0"/>
      <p:bldP spid="12" grpId="0"/>
      <p:bldP spid="1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402832" cy="778098"/>
          </a:xfrm>
        </p:spPr>
        <p:txBody>
          <a:bodyPr>
            <a:normAutofit/>
          </a:bodyPr>
          <a:lstStyle/>
          <a:p>
            <a:r>
              <a:rPr lang="nl-BE" sz="2800" b="1" dirty="0" err="1" smtClean="0">
                <a:solidFill>
                  <a:schemeClr val="bg1"/>
                </a:solidFill>
              </a:rPr>
              <a:t>It</a:t>
            </a:r>
            <a:r>
              <a:rPr lang="nl-BE" sz="2800" b="1" dirty="0" smtClean="0">
                <a:solidFill>
                  <a:schemeClr val="bg1"/>
                </a:solidFill>
              </a:rPr>
              <a:t> is </a:t>
            </a:r>
            <a:r>
              <a:rPr lang="nl-BE" sz="2800" b="1" dirty="0" err="1" smtClean="0">
                <a:solidFill>
                  <a:schemeClr val="bg1"/>
                </a:solidFill>
              </a:rPr>
              <a:t>clear</a:t>
            </a:r>
            <a:r>
              <a:rPr lang="nl-BE" sz="2800" b="1" dirty="0" smtClean="0">
                <a:solidFill>
                  <a:schemeClr val="bg1"/>
                </a:solidFill>
              </a:rPr>
              <a:t> to the ACI Board…</a:t>
            </a:r>
            <a:endParaRPr lang="nl-BE" sz="2800" b="1" dirty="0">
              <a:solidFill>
                <a:schemeClr val="bg1"/>
              </a:solidFill>
            </a:endParaRPr>
          </a:p>
        </p:txBody>
      </p:sp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2051720" y="2132856"/>
            <a:ext cx="4968552" cy="3933056"/>
          </a:xfrm>
          <a:prstGeom prst="rect">
            <a:avLst/>
          </a:prstGeom>
          <a:gradFill rotWithShape="0">
            <a:gsLst>
              <a:gs pos="0">
                <a:srgbClr val="0033CC">
                  <a:gamma/>
                  <a:tint val="20000"/>
                  <a:invGamma/>
                </a:srgbClr>
              </a:gs>
              <a:gs pos="100000">
                <a:srgbClr val="0033CC"/>
              </a:gs>
            </a:gsLst>
            <a:lin ang="2700000" scaled="1"/>
          </a:gradFill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        </a:t>
            </a:r>
            <a:r>
              <a:rPr kumimoji="0" lang="nl-BE" sz="8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cs typeface="Arial" pitchFamily="34" charset="0"/>
              </a:rPr>
              <a:t>WE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BE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 A</a:t>
            </a:r>
            <a:r>
              <a:rPr kumimoji="0" lang="nl-BE" sz="8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cs typeface="Arial" pitchFamily="34" charset="0"/>
              </a:rPr>
              <a:t>GO</a:t>
            </a:r>
            <a:r>
              <a:rPr kumimoji="0" lang="nl-BE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RA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    </a:t>
            </a: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cs typeface="Arial" pitchFamily="34" charset="0"/>
              </a:rPr>
              <a:t>FOR</a:t>
            </a: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</a:t>
            </a: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cs typeface="Arial" pitchFamily="34" charset="0"/>
              </a:rPr>
              <a:t>IT!</a:t>
            </a: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  </a:t>
            </a:r>
            <a:endParaRPr kumimoji="0" lang="nl-BE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47664" y="620688"/>
            <a:ext cx="662473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</a:t>
            </a: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</a:t>
            </a:r>
            <a:r>
              <a:rPr kumimoji="0" lang="nl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clear</a:t>
            </a: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the National </a:t>
            </a:r>
            <a:r>
              <a:rPr kumimoji="0" lang="nl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Agora</a:t>
            </a: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Boards…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03648" y="1484784"/>
            <a:ext cx="68407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</a:t>
            </a: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</a:t>
            </a:r>
            <a:r>
              <a:rPr kumimoji="0" lang="nl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clear</a:t>
            </a: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the 4 Clubs  1 </a:t>
            </a:r>
            <a:r>
              <a:rPr kumimoji="0" lang="nl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Vision</a:t>
            </a: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Boards…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63688" y="1124744"/>
            <a:ext cx="6120680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</a:t>
            </a: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</a:t>
            </a:r>
            <a:r>
              <a:rPr kumimoji="0" lang="nl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clear</a:t>
            </a: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the </a:t>
            </a:r>
            <a:r>
              <a:rPr kumimoji="0" lang="nl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Local</a:t>
            </a: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Agora</a:t>
            </a: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Boards…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1600" y="6237312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Power point </a:t>
            </a:r>
            <a:r>
              <a:rPr lang="nl-BE" dirty="0" err="1" smtClean="0"/>
              <a:t>presentation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Veerle De Jonge – ACI </a:t>
            </a:r>
            <a:r>
              <a:rPr lang="nl-BE" dirty="0" err="1" smtClean="0"/>
              <a:t>secretary</a:t>
            </a:r>
            <a:r>
              <a:rPr lang="nl-BE" dirty="0" smtClean="0"/>
              <a:t> 2009-2010</a:t>
            </a:r>
            <a:endParaRPr lang="nl-BE" dirty="0"/>
          </a:p>
        </p:txBody>
      </p:sp>
    </p:spTree>
  </p:cSld>
  <p:clrMapOvr>
    <a:masterClrMapping/>
  </p:clrMapOvr>
  <p:transition advTm="2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265" grpId="0" animBg="1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4427984" cy="1080120"/>
          </a:xfrm>
        </p:spPr>
        <p:txBody>
          <a:bodyPr>
            <a:noAutofit/>
          </a:bodyPr>
          <a:lstStyle/>
          <a:p>
            <a:r>
              <a:rPr lang="nl-BE" sz="2800" b="1" dirty="0" smtClean="0">
                <a:solidFill>
                  <a:srgbClr val="92D050"/>
                </a:solidFill>
              </a:rPr>
              <a:t>“</a:t>
            </a:r>
            <a:r>
              <a:rPr lang="nl-BE" sz="2800" b="1" dirty="0" err="1" smtClean="0">
                <a:solidFill>
                  <a:srgbClr val="92D050"/>
                </a:solidFill>
              </a:rPr>
              <a:t>Together</a:t>
            </a:r>
            <a:r>
              <a:rPr lang="nl-BE" sz="2800" b="1" dirty="0" smtClean="0">
                <a:solidFill>
                  <a:srgbClr val="92D050"/>
                </a:solidFill>
              </a:rPr>
              <a:t> we are </a:t>
            </a:r>
            <a:r>
              <a:rPr lang="nl-BE" sz="2800" b="1" dirty="0" err="1" smtClean="0">
                <a:solidFill>
                  <a:srgbClr val="92D050"/>
                </a:solidFill>
              </a:rPr>
              <a:t>strong</a:t>
            </a:r>
            <a:r>
              <a:rPr lang="nl-BE" sz="2800" b="1" dirty="0" smtClean="0">
                <a:solidFill>
                  <a:srgbClr val="92D050"/>
                </a:solidFill>
              </a:rPr>
              <a:t>” : </a:t>
            </a:r>
            <a:r>
              <a:rPr lang="nl-BE" sz="2800" b="1" dirty="0" err="1">
                <a:solidFill>
                  <a:srgbClr val="92D050"/>
                </a:solidFill>
              </a:rPr>
              <a:t>P</a:t>
            </a:r>
            <a:r>
              <a:rPr lang="nl-BE" sz="2800" b="1" dirty="0" err="1" smtClean="0">
                <a:solidFill>
                  <a:srgbClr val="92D050"/>
                </a:solidFill>
              </a:rPr>
              <a:t>residents</a:t>
            </a:r>
            <a:r>
              <a:rPr lang="nl-BE" sz="2800" b="1" dirty="0" smtClean="0">
                <a:solidFill>
                  <a:srgbClr val="92D050"/>
                </a:solidFill>
              </a:rPr>
              <a:t> 08-09 </a:t>
            </a:r>
            <a:endParaRPr lang="nl-BE" sz="2800" b="1" dirty="0">
              <a:solidFill>
                <a:srgbClr val="92D050"/>
              </a:solidFill>
            </a:endParaRPr>
          </a:p>
        </p:txBody>
      </p:sp>
      <p:pic>
        <p:nvPicPr>
          <p:cNvPr id="4" name="Afbeelding 1"/>
          <p:cNvPicPr>
            <a:picLocks noGrp="1"/>
          </p:cNvPicPr>
          <p:nvPr>
            <p:ph idx="1"/>
          </p:nvPr>
        </p:nvPicPr>
        <p:blipFill>
          <a:blip r:embed="rId2" cstate="print"/>
          <a:srcRect l="32536" t="29146" r="31756" b="6481"/>
          <a:stretch>
            <a:fillRect/>
          </a:stretch>
        </p:blipFill>
        <p:spPr bwMode="auto">
          <a:xfrm>
            <a:off x="1331640" y="4149080"/>
            <a:ext cx="23042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FOTOS\Agora  Fotos\2009-2010\2009-10-05 ACI weekend Brugge\ACI oktober 2009 150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51521" y="1268760"/>
            <a:ext cx="4176464" cy="261029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075" name="Picture 3" descr="C:\FOTOS\Agora  Fotos\2009-2010\2009-10-05 ACI weekend Brugge\ACI oktober 2009 1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356992"/>
            <a:ext cx="4139952" cy="27634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7" name="Title 1"/>
          <p:cNvSpPr txBox="1">
            <a:spLocks/>
          </p:cNvSpPr>
          <p:nvPr/>
        </p:nvSpPr>
        <p:spPr>
          <a:xfrm>
            <a:off x="4572000" y="1772816"/>
            <a:ext cx="442798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</a:t>
            </a:r>
            <a:r>
              <a:rPr kumimoji="0" lang="nl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milestone</a:t>
            </a: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</a:t>
            </a:r>
            <a:r>
              <a:rPr kumimoji="0" lang="nl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Agora’s</a:t>
            </a: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history</a:t>
            </a: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Tangent</a:t>
            </a:r>
            <a:r>
              <a:rPr kumimoji="0" lang="nl-BE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Germany</a:t>
            </a:r>
            <a:r>
              <a:rPr kumimoji="0" lang="nl-BE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joins</a:t>
            </a:r>
            <a:r>
              <a:rPr kumimoji="0" lang="nl-BE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Agora</a:t>
            </a:r>
            <a:r>
              <a:rPr kumimoji="0" lang="nl-BE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International : </a:t>
            </a:r>
            <a:endParaRPr kumimoji="0" lang="nl-BE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</a:t>
            </a:r>
            <a:r>
              <a:rPr kumimoji="0" lang="nl-B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past-Circlers</a:t>
            </a:r>
            <a:r>
              <a:rPr kumimoji="0" lang="nl-BE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finally</a:t>
            </a:r>
            <a:r>
              <a:rPr kumimoji="0" lang="nl-BE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re-united</a:t>
            </a:r>
            <a:r>
              <a:rPr kumimoji="0" lang="nl-BE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BE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4176464" cy="1143000"/>
          </a:xfrm>
        </p:spPr>
        <p:txBody>
          <a:bodyPr>
            <a:noAutofit/>
          </a:bodyPr>
          <a:lstStyle/>
          <a:p>
            <a:r>
              <a:rPr lang="nl-BE" sz="2400" dirty="0" smtClean="0">
                <a:solidFill>
                  <a:srgbClr val="FF0000"/>
                </a:solidFill>
                <a:latin typeface="Arial Black" pitchFamily="34" charset="0"/>
              </a:rPr>
              <a:t>Boardmeeting 1 : </a:t>
            </a:r>
            <a:br>
              <a:rPr lang="nl-BE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nl-BE" sz="2400" dirty="0" smtClean="0">
                <a:solidFill>
                  <a:srgbClr val="FF0000"/>
                </a:solidFill>
                <a:latin typeface="Arial Black" pitchFamily="34" charset="0"/>
              </a:rPr>
              <a:t>4,5 and 6 </a:t>
            </a:r>
            <a:r>
              <a:rPr lang="nl-BE" sz="2400" dirty="0" err="1" smtClean="0">
                <a:solidFill>
                  <a:srgbClr val="FF0000"/>
                </a:solidFill>
                <a:latin typeface="Arial Black" pitchFamily="34" charset="0"/>
              </a:rPr>
              <a:t>october</a:t>
            </a:r>
            <a:r>
              <a:rPr lang="nl-BE" sz="2400" dirty="0" smtClean="0">
                <a:solidFill>
                  <a:srgbClr val="FF0000"/>
                </a:solidFill>
                <a:latin typeface="Arial Black" pitchFamily="34" charset="0"/>
              </a:rPr>
              <a:t> 2009</a:t>
            </a:r>
            <a:br>
              <a:rPr lang="nl-BE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nl-BE" sz="2400" dirty="0" smtClean="0">
                <a:solidFill>
                  <a:srgbClr val="FF0000"/>
                </a:solidFill>
                <a:latin typeface="Arial Black" pitchFamily="34" charset="0"/>
              </a:rPr>
              <a:t>We </a:t>
            </a:r>
            <a:r>
              <a:rPr lang="nl-BE" sz="2400" dirty="0" err="1" smtClean="0">
                <a:solidFill>
                  <a:srgbClr val="FF0000"/>
                </a:solidFill>
                <a:latin typeface="Arial Black" pitchFamily="34" charset="0"/>
              </a:rPr>
              <a:t>worked</a:t>
            </a:r>
            <a:r>
              <a:rPr lang="nl-BE" sz="2400" dirty="0" smtClean="0">
                <a:solidFill>
                  <a:srgbClr val="FF0000"/>
                </a:solidFill>
                <a:latin typeface="Arial Black" pitchFamily="34" charset="0"/>
              </a:rPr>
              <a:t> hard </a:t>
            </a:r>
            <a:br>
              <a:rPr lang="nl-BE" sz="24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nl-BE" sz="2400" dirty="0" smtClean="0">
                <a:solidFill>
                  <a:srgbClr val="FF0000"/>
                </a:solidFill>
                <a:latin typeface="Arial Black" pitchFamily="34" charset="0"/>
              </a:rPr>
              <a:t>to </a:t>
            </a:r>
            <a:r>
              <a:rPr lang="nl-BE" sz="2400" dirty="0" err="1" smtClean="0">
                <a:solidFill>
                  <a:srgbClr val="FF0000"/>
                </a:solidFill>
                <a:latin typeface="Arial Black" pitchFamily="34" charset="0"/>
              </a:rPr>
              <a:t>write</a:t>
            </a:r>
            <a:r>
              <a:rPr lang="nl-BE" sz="2400" dirty="0" smtClean="0">
                <a:solidFill>
                  <a:srgbClr val="FF0000"/>
                </a:solidFill>
                <a:latin typeface="Arial Black" pitchFamily="34" charset="0"/>
              </a:rPr>
              <a:t> : </a:t>
            </a:r>
            <a:endParaRPr lang="nl-BE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Afbeelding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36234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 rot="20359124">
            <a:off x="3961686" y="1709265"/>
            <a:ext cx="2664296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start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Agora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	a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country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20489110">
            <a:off x="6446963" y="527688"/>
            <a:ext cx="2664296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Guidelines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Agora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Club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Godmother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countries</a:t>
            </a:r>
            <a:endParaRPr kumimoji="0" lang="nl-B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0225173">
            <a:off x="3695506" y="649699"/>
            <a:ext cx="346689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Guidelines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</a:t>
            </a: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</a:t>
            </a:r>
            <a:r>
              <a:rPr kumimoji="0" lang="nl-B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charter a </a:t>
            </a:r>
            <a:r>
              <a:rPr kumimoji="0" lang="nl-BE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first</a:t>
            </a:r>
            <a:r>
              <a:rPr kumimoji="0" lang="nl-B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club</a:t>
            </a: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1082996">
            <a:off x="4100773" y="2616870"/>
            <a:ext cx="2664296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Guidelines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Tellers at the ACI AGM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21047713">
            <a:off x="6262133" y="2917901"/>
            <a:ext cx="2664296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Guidelines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ACI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Boardmembers</a:t>
            </a:r>
            <a:endParaRPr kumimoji="0" lang="nl-B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 rot="21204538">
            <a:off x="6451839" y="1923611"/>
            <a:ext cx="2664296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further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Agora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Clubs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rot="564112">
            <a:off x="3962947" y="3507696"/>
            <a:ext cx="2784781" cy="706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Application</a:t>
            </a: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</a:t>
            </a: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</a:t>
            </a: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ACI conference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189671">
            <a:off x="6243774" y="4150047"/>
            <a:ext cx="2664296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Nomination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ACI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Officer</a:t>
            </a:r>
            <a:endParaRPr kumimoji="0" lang="nl-B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 rot="1208771">
            <a:off x="3736430" y="5596460"/>
            <a:ext cx="2664296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ACI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yearplanner</a:t>
            </a:r>
            <a:endParaRPr kumimoji="0" lang="nl-B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 rot="848372">
            <a:off x="3719476" y="5241205"/>
            <a:ext cx="4961605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List of </a:t>
            </a:r>
            <a:r>
              <a:rPr kumimoji="0" lang="nl-B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documents</a:t>
            </a: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</a:t>
            </a:r>
            <a:r>
              <a:rPr kumimoji="0" lang="nl-B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</a:t>
            </a: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sent out and sent to the ACI </a:t>
            </a:r>
            <a:r>
              <a:rPr kumimoji="0" lang="nl-B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secretary</a:t>
            </a:r>
            <a:endParaRPr kumimoji="0" lang="nl-BE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 rot="848372">
            <a:off x="4201746" y="4533229"/>
            <a:ext cx="4389653" cy="5278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</a:t>
            </a: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</a:t>
            </a:r>
            <a:r>
              <a:rPr kumimoji="0" lang="nl-B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bring</a:t>
            </a: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with</a:t>
            </a: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you</a:t>
            </a:r>
            <a:r>
              <a:rPr kumimoji="0" lang="nl-BE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at the ACI AGM</a:t>
            </a:r>
          </a:p>
        </p:txBody>
      </p:sp>
    </p:spTree>
  </p:cSld>
  <p:clrMapOvr>
    <a:masterClrMapping/>
  </p:clrMapOvr>
  <p:transition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9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500"/>
                            </p:stCondLst>
                            <p:childTnLst>
                              <p:par>
                                <p:cTn id="6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  <p:bldP spid="6" grpId="0"/>
      <p:bldP spid="7" grpId="0"/>
      <p:bldP spid="8" grpId="0"/>
      <p:bldP spid="9" grpId="0"/>
      <p:bldP spid="10" grpId="0"/>
      <p:bldP spid="12" grpId="1"/>
      <p:bldP spid="13" grpId="0"/>
      <p:bldP spid="14" grpId="0"/>
      <p:bldP spid="15" grpId="0"/>
      <p:bldP spid="16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FFFF00"/>
                </a:solidFill>
              </a:rPr>
              <a:t>And all these </a:t>
            </a:r>
            <a:r>
              <a:rPr lang="nl-BE" b="1" dirty="0" err="1" smtClean="0">
                <a:solidFill>
                  <a:srgbClr val="FFFF00"/>
                </a:solidFill>
              </a:rPr>
              <a:t>forms</a:t>
            </a:r>
            <a:r>
              <a:rPr lang="nl-BE" b="1" dirty="0" smtClean="0">
                <a:solidFill>
                  <a:srgbClr val="FFFF00"/>
                </a:solidFill>
              </a:rPr>
              <a:t> </a:t>
            </a:r>
            <a:r>
              <a:rPr lang="nl-BE" b="1" dirty="0" err="1" smtClean="0">
                <a:solidFill>
                  <a:srgbClr val="FFFF00"/>
                </a:solidFill>
              </a:rPr>
              <a:t>can</a:t>
            </a:r>
            <a:r>
              <a:rPr lang="nl-BE" b="1" dirty="0" smtClean="0">
                <a:solidFill>
                  <a:srgbClr val="FFFF00"/>
                </a:solidFill>
              </a:rPr>
              <a:t> </a:t>
            </a:r>
            <a:r>
              <a:rPr lang="nl-BE" b="1" dirty="0" err="1" smtClean="0">
                <a:solidFill>
                  <a:srgbClr val="FFFF00"/>
                </a:solidFill>
              </a:rPr>
              <a:t>be</a:t>
            </a:r>
            <a:r>
              <a:rPr lang="nl-BE" b="1" dirty="0" smtClean="0">
                <a:solidFill>
                  <a:srgbClr val="FFFF00"/>
                </a:solidFill>
              </a:rPr>
              <a:t> </a:t>
            </a:r>
            <a:r>
              <a:rPr lang="nl-BE" b="1" dirty="0" err="1" smtClean="0">
                <a:solidFill>
                  <a:srgbClr val="FFFF00"/>
                </a:solidFill>
              </a:rPr>
              <a:t>consulted</a:t>
            </a:r>
            <a:r>
              <a:rPr lang="nl-BE" b="1" dirty="0" smtClean="0">
                <a:solidFill>
                  <a:srgbClr val="FFFF00"/>
                </a:solidFill>
              </a:rPr>
              <a:t> </a:t>
            </a:r>
            <a:r>
              <a:rPr lang="nl-BE" b="1" dirty="0" err="1" smtClean="0">
                <a:solidFill>
                  <a:srgbClr val="FFFF00"/>
                </a:solidFill>
              </a:rPr>
              <a:t>on</a:t>
            </a:r>
            <a:r>
              <a:rPr lang="nl-BE" b="1" dirty="0" smtClean="0">
                <a:solidFill>
                  <a:srgbClr val="FFFF00"/>
                </a:solidFill>
              </a:rPr>
              <a:t> </a:t>
            </a:r>
            <a:r>
              <a:rPr lang="nl-BE" b="1" dirty="0" err="1" smtClean="0">
                <a:solidFill>
                  <a:srgbClr val="FFFF00"/>
                </a:solidFill>
              </a:rPr>
              <a:t>our</a:t>
            </a:r>
            <a:r>
              <a:rPr lang="nl-BE" b="1" dirty="0" smtClean="0">
                <a:solidFill>
                  <a:srgbClr val="FFFF00"/>
                </a:solidFill>
              </a:rPr>
              <a:t> website !</a:t>
            </a:r>
            <a:endParaRPr lang="nl-BE" b="1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t="18182" r="7603" b="7713"/>
          <a:stretch>
            <a:fillRect/>
          </a:stretch>
        </p:blipFill>
        <p:spPr bwMode="auto">
          <a:xfrm>
            <a:off x="467544" y="2564904"/>
            <a:ext cx="8229600" cy="396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03648" y="4077072"/>
            <a:ext cx="6192688" cy="422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www.agoraclubinternational.com</a:t>
            </a:r>
            <a:endParaRPr kumimoji="0" lang="nl-BE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nl-BE" sz="3200" dirty="0" err="1" smtClean="0">
                <a:solidFill>
                  <a:srgbClr val="C00000"/>
                </a:solidFill>
                <a:latin typeface="Arial Black" pitchFamily="34" charset="0"/>
              </a:rPr>
              <a:t>Our</a:t>
            </a:r>
            <a:r>
              <a:rPr lang="nl-BE" sz="32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nl-BE" sz="3200" dirty="0" err="1" smtClean="0">
                <a:solidFill>
                  <a:srgbClr val="C00000"/>
                </a:solidFill>
                <a:latin typeface="Arial Black" pitchFamily="34" charset="0"/>
              </a:rPr>
              <a:t>Agora</a:t>
            </a:r>
            <a:r>
              <a:rPr lang="nl-BE" sz="3200" dirty="0" smtClean="0">
                <a:solidFill>
                  <a:srgbClr val="C00000"/>
                </a:solidFill>
                <a:latin typeface="Arial Black" pitchFamily="34" charset="0"/>
              </a:rPr>
              <a:t> Club International is </a:t>
            </a:r>
            <a:r>
              <a:rPr lang="nl-BE" sz="3200" dirty="0" err="1" smtClean="0">
                <a:solidFill>
                  <a:srgbClr val="C00000"/>
                </a:solidFill>
                <a:latin typeface="Arial Black" pitchFamily="34" charset="0"/>
              </a:rPr>
              <a:t>growing</a:t>
            </a:r>
            <a:r>
              <a:rPr lang="nl-BE" sz="3200" dirty="0" smtClean="0">
                <a:solidFill>
                  <a:srgbClr val="C00000"/>
                </a:solidFill>
                <a:latin typeface="Arial Black" pitchFamily="34" charset="0"/>
              </a:rPr>
              <a:t>….</a:t>
            </a:r>
            <a:endParaRPr lang="nl-BE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91680" y="1700808"/>
            <a:ext cx="5616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While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our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newest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member</a:t>
            </a:r>
            <a:r>
              <a:rPr kumimoji="0" lang="nl-BE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country </a:t>
            </a:r>
            <a:r>
              <a:rPr kumimoji="0" lang="nl-B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Agora</a:t>
            </a: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Tangent </a:t>
            </a:r>
            <a:r>
              <a:rPr kumimoji="0" lang="nl-B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Germany</a:t>
            </a: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</a:t>
            </a:r>
            <a:r>
              <a:rPr kumimoji="0" lang="nl-B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having</a:t>
            </a: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its</a:t>
            </a: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half-year</a:t>
            </a: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Meeting in Heidelberg, </a:t>
            </a:r>
            <a:r>
              <a:rPr kumimoji="0" lang="nl-BE" sz="2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</a:t>
            </a:r>
            <a:r>
              <a:rPr kumimoji="0" lang="nl-BE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14th of november….</a:t>
            </a:r>
            <a:endParaRPr kumimoji="0" lang="nl-B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Veerle AGORA INTERNATIONAL\2009-2010\ACI AGM 2010\powerpoint AGM\ACI POWER POINT PRESENTATIE\HYM Heidelberg Nov. 2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6688">
            <a:off x="188990" y="3552737"/>
            <a:ext cx="3096344" cy="2322258"/>
          </a:xfrm>
          <a:prstGeom prst="rect">
            <a:avLst/>
          </a:prstGeom>
          <a:noFill/>
        </p:spPr>
      </p:pic>
      <p:pic>
        <p:nvPicPr>
          <p:cNvPr id="1027" name="Picture 3" descr="C:\Veerle AGORA INTERNATIONAL\2009-2010\ACI AGM 2010\powerpoint AGM\ACI POWER POINT PRESENTATIE\Heidelbe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11550">
            <a:off x="5901120" y="3849934"/>
            <a:ext cx="3096344" cy="2322258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4" cstate="print"/>
          <a:srcRect l="29091" t="40771" r="27934" b="17631"/>
          <a:stretch>
            <a:fillRect/>
          </a:stretch>
        </p:blipFill>
        <p:spPr bwMode="auto">
          <a:xfrm>
            <a:off x="3563888" y="2924944"/>
            <a:ext cx="24765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32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32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32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>
            <a:alpha val="5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 smtClean="0">
                <a:solidFill>
                  <a:srgbClr val="552579"/>
                </a:solidFill>
                <a:latin typeface="Curlz MT" pitchFamily="82" charset="0"/>
              </a:rPr>
              <a:t>A </a:t>
            </a:r>
            <a:r>
              <a:rPr lang="nl-BE" sz="3200" b="1" dirty="0" err="1" smtClean="0">
                <a:solidFill>
                  <a:srgbClr val="552579"/>
                </a:solidFill>
                <a:latin typeface="Curlz MT" pitchFamily="82" charset="0"/>
              </a:rPr>
              <a:t>new</a:t>
            </a:r>
            <a:r>
              <a:rPr lang="nl-BE" sz="3200" b="1" dirty="0" smtClean="0">
                <a:solidFill>
                  <a:srgbClr val="552579"/>
                </a:solidFill>
                <a:latin typeface="Curlz MT" pitchFamily="82" charset="0"/>
              </a:rPr>
              <a:t> </a:t>
            </a:r>
            <a:r>
              <a:rPr lang="nl-BE" sz="3200" b="1" dirty="0" err="1" smtClean="0">
                <a:solidFill>
                  <a:srgbClr val="552579"/>
                </a:solidFill>
                <a:latin typeface="Curlz MT" pitchFamily="82" charset="0"/>
              </a:rPr>
              <a:t>local</a:t>
            </a:r>
            <a:r>
              <a:rPr lang="nl-BE" sz="3200" b="1" dirty="0" smtClean="0">
                <a:solidFill>
                  <a:srgbClr val="552579"/>
                </a:solidFill>
                <a:latin typeface="Curlz MT" pitchFamily="82" charset="0"/>
              </a:rPr>
              <a:t> club is </a:t>
            </a:r>
            <a:r>
              <a:rPr lang="nl-BE" sz="3200" b="1" dirty="0" err="1" smtClean="0">
                <a:solidFill>
                  <a:srgbClr val="552579"/>
                </a:solidFill>
                <a:latin typeface="Curlz MT" pitchFamily="82" charset="0"/>
              </a:rPr>
              <a:t>chartered</a:t>
            </a:r>
            <a:r>
              <a:rPr lang="nl-BE" sz="3200" b="1" dirty="0" smtClean="0">
                <a:solidFill>
                  <a:srgbClr val="552579"/>
                </a:solidFill>
                <a:latin typeface="Curlz MT" pitchFamily="82" charset="0"/>
              </a:rPr>
              <a:t> in France : AC </a:t>
            </a:r>
            <a:r>
              <a:rPr lang="nl-BE" sz="3200" b="1" dirty="0" err="1" smtClean="0">
                <a:solidFill>
                  <a:srgbClr val="552579"/>
                </a:solidFill>
                <a:latin typeface="Curlz MT" pitchFamily="82" charset="0"/>
              </a:rPr>
              <a:t>Hyères</a:t>
            </a:r>
            <a:r>
              <a:rPr lang="nl-BE" sz="3200" b="1" dirty="0" smtClean="0">
                <a:solidFill>
                  <a:srgbClr val="552579"/>
                </a:solidFill>
                <a:latin typeface="Curlz MT" pitchFamily="82" charset="0"/>
              </a:rPr>
              <a:t>  </a:t>
            </a:r>
            <a:endParaRPr lang="nl-BE" sz="3200" b="1" dirty="0">
              <a:solidFill>
                <a:srgbClr val="552579"/>
              </a:solidFill>
              <a:latin typeface="Curlz MT" pitchFamily="82" charset="0"/>
            </a:endParaRPr>
          </a:p>
        </p:txBody>
      </p:sp>
      <p:pic>
        <p:nvPicPr>
          <p:cNvPr id="5" name="Picture 4" descr="agora 0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3960440" cy="255880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6" name="profile_pic" descr="AGORA 39 HYER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22752">
            <a:off x="1043608" y="1124744"/>
            <a:ext cx="1905000" cy="25812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7" name="Title 1"/>
          <p:cNvSpPr txBox="1">
            <a:spLocks/>
          </p:cNvSpPr>
          <p:nvPr/>
        </p:nvSpPr>
        <p:spPr>
          <a:xfrm>
            <a:off x="5148064" y="4653136"/>
            <a:ext cx="3477072" cy="1287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257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17th of </a:t>
            </a:r>
            <a:r>
              <a:rPr kumimoji="0" lang="nl-B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5257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October</a:t>
            </a:r>
            <a:r>
              <a:rPr kumimoji="0" lang="nl-B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5257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2009</a:t>
            </a:r>
          </a:p>
        </p:txBody>
      </p:sp>
      <p:pic>
        <p:nvPicPr>
          <p:cNvPr id="4" name="Content Placeholder 3" descr="agora 030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12776"/>
            <a:ext cx="4476750" cy="2990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New year’s festivities came</a:t>
            </a:r>
            <a:br>
              <a:rPr lang="en-US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3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…and went</a:t>
            </a:r>
            <a:endParaRPr lang="en-US" sz="32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 descr="C:\Veerle AGORA INTERNATIONAL\2009-2010\Communication to Agora Club Countries\newyears wishes ACI 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389259" cy="44310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7544" y="55172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So high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> time to prepare for ….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 advClick="0"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:\Veerle AGORA INTERNATIONAL\2009-2010\ACI AGM 2010\powerpoint AGM\ACI POWER POINT PRESENTATIE\DSC023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420888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 3rd Boardmeeting </a:t>
            </a:r>
            <a:r>
              <a:rPr lang="nl-B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nl-B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19672" y="1268760"/>
            <a:ext cx="309634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Our</a:t>
            </a:r>
            <a:r>
              <a:rPr lang="nl-B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b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oardroom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at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Nicole’s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house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with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view…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on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nl-BE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ac</a:t>
            </a: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B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Leman</a:t>
            </a:r>
            <a:endParaRPr kumimoji="0" lang="nl-B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C:\FOTOS\2010\100212-ski-villars\IMGP38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124744"/>
            <a:ext cx="1956371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149080"/>
            <a:ext cx="3733800" cy="249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Callout 10"/>
          <p:cNvSpPr/>
          <p:nvPr/>
        </p:nvSpPr>
        <p:spPr>
          <a:xfrm>
            <a:off x="5940152" y="1268760"/>
            <a:ext cx="1512168" cy="936104"/>
          </a:xfrm>
          <a:prstGeom prst="wedgeEllipseCallout">
            <a:avLst>
              <a:gd name="adj1" fmla="val 61297"/>
              <a:gd name="adj2" fmla="val 46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Brrrrrr</a:t>
            </a:r>
            <a:r>
              <a:rPr lang="nl-BE" dirty="0" smtClean="0"/>
              <a:t>….</a:t>
            </a:r>
          </a:p>
          <a:p>
            <a:pPr algn="ctr"/>
            <a:r>
              <a:rPr lang="nl-BE" dirty="0" err="1" smtClean="0"/>
              <a:t>it’s</a:t>
            </a:r>
            <a:r>
              <a:rPr lang="nl-BE" dirty="0" smtClean="0"/>
              <a:t> </a:t>
            </a:r>
            <a:r>
              <a:rPr lang="nl-BE" dirty="0" err="1" smtClean="0"/>
              <a:t>cold</a:t>
            </a:r>
            <a:r>
              <a:rPr lang="nl-BE" dirty="0" smtClean="0"/>
              <a:t>!</a:t>
            </a:r>
            <a:endParaRPr lang="nl-BE" dirty="0"/>
          </a:p>
        </p:txBody>
      </p:sp>
      <p:sp>
        <p:nvSpPr>
          <p:cNvPr id="14" name="Oval Callout 13"/>
          <p:cNvSpPr/>
          <p:nvPr/>
        </p:nvSpPr>
        <p:spPr>
          <a:xfrm>
            <a:off x="0" y="2204864"/>
            <a:ext cx="2123728" cy="864096"/>
          </a:xfrm>
          <a:prstGeom prst="wedgeEllipseCallout">
            <a:avLst>
              <a:gd name="adj1" fmla="val 97092"/>
              <a:gd name="adj2" fmla="val 561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solidFill>
                  <a:srgbClr val="0070C0"/>
                </a:solidFill>
              </a:rPr>
              <a:t>blablarules</a:t>
            </a:r>
            <a:r>
              <a:rPr lang="nl-BE" dirty="0" smtClean="0">
                <a:solidFill>
                  <a:srgbClr val="0070C0"/>
                </a:solidFill>
              </a:rPr>
              <a:t>, </a:t>
            </a:r>
            <a:r>
              <a:rPr lang="nl-BE" dirty="0" err="1" smtClean="0">
                <a:solidFill>
                  <a:srgbClr val="0070C0"/>
                </a:solidFill>
              </a:rPr>
              <a:t>guidelinesbla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4211960" y="2132856"/>
            <a:ext cx="2232248" cy="792088"/>
          </a:xfrm>
          <a:prstGeom prst="wedgeEllipseCallout">
            <a:avLst>
              <a:gd name="adj1" fmla="val -64819"/>
              <a:gd name="adj2" fmla="val 6690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>
                <a:solidFill>
                  <a:srgbClr val="0070C0"/>
                </a:solidFill>
              </a:rPr>
              <a:t>blablafinances</a:t>
            </a:r>
            <a:r>
              <a:rPr lang="nl-BE" dirty="0" smtClean="0">
                <a:solidFill>
                  <a:srgbClr val="0070C0"/>
                </a:solidFill>
              </a:rPr>
              <a:t> blabla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323528" y="3717032"/>
            <a:ext cx="1296144" cy="648072"/>
          </a:xfrm>
          <a:prstGeom prst="wedgeEllipseCallout">
            <a:avLst>
              <a:gd name="adj1" fmla="val 81433"/>
              <a:gd name="adj2" fmla="val -8092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>
                <a:solidFill>
                  <a:srgbClr val="0070C0"/>
                </a:solidFill>
              </a:rPr>
              <a:t>websiteblabla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1188640" y="4005064"/>
            <a:ext cx="1144927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32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blablaExtension-proposal-conference-chartersblabla</a:t>
            </a:r>
            <a:r>
              <a:rPr lang="nl-BE" sz="3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kumimoji="0" lang="nl-BE" sz="32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Right Arrow 19"/>
          <p:cNvSpPr/>
          <p:nvPr/>
        </p:nvSpPr>
        <p:spPr>
          <a:xfrm rot="20753176">
            <a:off x="1692676" y="5320091"/>
            <a:ext cx="3888432" cy="1080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800" dirty="0" smtClean="0">
                <a:latin typeface="Action of the Time Upper Lower" pitchFamily="82" charset="0"/>
              </a:rPr>
              <a:t>THE SNOW-BOARD ! </a:t>
            </a:r>
            <a:endParaRPr lang="nl-BE" sz="2800" dirty="0">
              <a:latin typeface="Action of the Time Upper Lower" pitchFamily="82" charset="0"/>
            </a:endParaRPr>
          </a:p>
        </p:txBody>
      </p:sp>
    </p:spTree>
  </p:cSld>
  <p:clrMapOvr>
    <a:masterClrMapping/>
  </p:clrMapOvr>
  <p:transition advClick="0" advTm="2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/>
      <p:bldP spid="18" grpId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3386</TotalTime>
  <Words>552</Words>
  <Application>Microsoft Office PowerPoint</Application>
  <PresentationFormat>On-screen Show (4:3)</PresentationFormat>
  <Paragraphs>97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Combined report  ACI Board  2009-2010</vt:lpstr>
      <vt:lpstr>We are on board! </vt:lpstr>
      <vt:lpstr>“Together we are strong” : Presidents 08-09 </vt:lpstr>
      <vt:lpstr>Boardmeeting 1 :  4,5 and 6 october 2009 We worked hard  to write : </vt:lpstr>
      <vt:lpstr>And all these forms can be consulted on our website !</vt:lpstr>
      <vt:lpstr>Our Agora Club International is growing….</vt:lpstr>
      <vt:lpstr>A new local club is chartered in France : AC Hyères  </vt:lpstr>
      <vt:lpstr>New year’s festivities came  …and went</vt:lpstr>
      <vt:lpstr>The 3rd Boardmeeting : </vt:lpstr>
      <vt:lpstr>Spring in the air…</vt:lpstr>
      <vt:lpstr>Charter Toulouse (FR) 6-3-2010</vt:lpstr>
      <vt:lpstr>Slide 12</vt:lpstr>
      <vt:lpstr>Not only local clubs are chartered……</vt:lpstr>
      <vt:lpstr>CHARTER AC ZAMBIA : 20-5-2010</vt:lpstr>
      <vt:lpstr>CHARTER AC ISRAEL : 19+20 June 2010</vt:lpstr>
      <vt:lpstr>The ACI boarmembers were present  at most   National AGM’s  </vt:lpstr>
      <vt:lpstr>And even international  4 Clubs 1 Vision events… </vt:lpstr>
      <vt:lpstr>And off course we reported on all these events in our</vt:lpstr>
      <vt:lpstr>In  South Africa at the time of the AGM  on the 28th of May 2010, with Nikkie and Daniëlle </vt:lpstr>
      <vt:lpstr>And now for some really GREAT news!</vt:lpstr>
      <vt:lpstr>It is clear to the ACI Board…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Veerle</dc:creator>
  <cp:lastModifiedBy>Veerle</cp:lastModifiedBy>
  <cp:revision>108</cp:revision>
  <dcterms:created xsi:type="dcterms:W3CDTF">2010-09-16T16:55:01Z</dcterms:created>
  <dcterms:modified xsi:type="dcterms:W3CDTF">2011-08-26T17:08:43Z</dcterms:modified>
</cp:coreProperties>
</file>