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E1EBB-4817-4D51-9994-D083AEE079EA}" type="datetimeFigureOut">
              <a:rPr lang="en-GB" smtClean="0"/>
              <a:t>26/09/2013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5E2BF-83B4-43C5-B061-0B752F7FEFE9}" type="slidenum">
              <a:rPr lang="en-GB" smtClean="0"/>
              <a:t>‹#›</a:t>
            </a:fld>
            <a:endParaRPr lang="en-GB" dirty="0"/>
          </a:p>
        </p:txBody>
      </p:sp>
    </p:spTree>
    <p:extLst>
      <p:ext uri="{BB962C8B-B14F-4D97-AF65-F5344CB8AC3E}">
        <p14:creationId xmlns:p14="http://schemas.microsoft.com/office/powerpoint/2010/main" val="223920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C5E2BF-83B4-43C5-B061-0B752F7FEFE9}" type="slidenum">
              <a:rPr lang="en-GB" smtClean="0"/>
              <a:t>1</a:t>
            </a:fld>
            <a:endParaRPr lang="en-GB" dirty="0"/>
          </a:p>
        </p:txBody>
      </p:sp>
    </p:spTree>
    <p:extLst>
      <p:ext uri="{BB962C8B-B14F-4D97-AF65-F5344CB8AC3E}">
        <p14:creationId xmlns:p14="http://schemas.microsoft.com/office/powerpoint/2010/main" val="148814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17" name="Footer Placeholder 16"/>
          <p:cNvSpPr>
            <a:spLocks noGrp="1"/>
          </p:cNvSpPr>
          <p:nvPr>
            <p:ph type="ftr" sz="quarter" idx="11"/>
          </p:nvPr>
        </p:nvSpPr>
        <p:spPr/>
        <p:txBody>
          <a:bodyPr/>
          <a:lstStyle/>
          <a:p>
            <a:endParaRPr lang="en-GB" dirty="0"/>
          </a:p>
        </p:txBody>
      </p:sp>
      <p:sp>
        <p:nvSpPr>
          <p:cNvPr id="29" name="Slide Number Placeholder 28"/>
          <p:cNvSpPr>
            <a:spLocks noGrp="1"/>
          </p:cNvSpPr>
          <p:nvPr>
            <p:ph type="sldNum" sz="quarter" idx="12"/>
          </p:nvPr>
        </p:nvSpPr>
        <p:spPr/>
        <p:txBody>
          <a:bodyPr/>
          <a:lstStyle/>
          <a:p>
            <a:fld id="{93B32668-8615-4BFC-9E7E-35BB54ED7E91}" type="slidenum">
              <a:rPr lang="en-GB" smtClean="0"/>
              <a:t>‹#›</a:t>
            </a:fld>
            <a:endParaRPr lang="en-GB"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B32668-8615-4BFC-9E7E-35BB54ED7E91}"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B32668-8615-4BFC-9E7E-35BB54ED7E91}"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B32668-8615-4BFC-9E7E-35BB54ED7E91}"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7924800" y="6416675"/>
            <a:ext cx="762000" cy="365125"/>
          </a:xfrm>
        </p:spPr>
        <p:txBody>
          <a:bodyPr/>
          <a:lstStyle/>
          <a:p>
            <a:fld id="{93B32668-8615-4BFC-9E7E-35BB54ED7E91}" type="slidenum">
              <a:rPr lang="en-GB" smtClean="0"/>
              <a:t>‹#›</a:t>
            </a:fld>
            <a:endParaRPr lang="en-GB"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B32668-8615-4BFC-9E7E-35BB54ED7E91}"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B32668-8615-4BFC-9E7E-35BB54ED7E91}"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B32668-8615-4BFC-9E7E-35BB54ED7E91}"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B32668-8615-4BFC-9E7E-35BB54ED7E91}"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B32668-8615-4BFC-9E7E-35BB54ED7E91}"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CCFCF1-22A3-4B19-ACFA-970ED215F9F4}" type="datetimeFigureOut">
              <a:rPr lang="en-GB" smtClean="0"/>
              <a:t>26/09/2013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B32668-8615-4BFC-9E7E-35BB54ED7E91}"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1CCFCF1-22A3-4B19-ACFA-970ED215F9F4}" type="datetimeFigureOut">
              <a:rPr lang="en-GB" smtClean="0"/>
              <a:t>26/09/2013</a:t>
            </a:fld>
            <a:endParaRPr lang="en-GB"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3B32668-8615-4BFC-9E7E-35BB54ED7E91}" type="slidenum">
              <a:rPr lang="en-GB" smtClean="0"/>
              <a:t>‹#›</a:t>
            </a:fld>
            <a:endParaRPr lang="en-GB"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t>
            </a:r>
            <a:br>
              <a:rPr lang="en-GB" dirty="0" smtClean="0"/>
            </a:br>
            <a:r>
              <a:rPr lang="en-GB" dirty="0" smtClean="0"/>
              <a:t>963</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745392708"/>
      </p:ext>
    </p:extLst>
  </p:cSld>
  <p:clrMapOvr>
    <a:masterClrMapping/>
  </p:clrMapOvr>
  <mc:AlternateContent xmlns:mc="http://schemas.openxmlformats.org/markup-compatibility/2006">
    <mc:Choice xmlns:p14="http://schemas.microsoft.com/office/powerpoint/2010/main" Requires="p14">
      <p:transition spd="slow" p14:dur="3400" advClick="0" advTm="150">
        <p14:reveal/>
      </p:transition>
    </mc:Choice>
    <mc:Fallback>
      <p:transition spd="slow" advClick="0" advTm="15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682499"/>
            <a:ext cx="7920880" cy="5078313"/>
          </a:xfrm>
          <a:prstGeom prst="rect">
            <a:avLst/>
          </a:prstGeom>
          <a:noFill/>
        </p:spPr>
        <p:txBody>
          <a:bodyPr wrap="square" rtlCol="0">
            <a:spAutoFit/>
          </a:bodyPr>
          <a:lstStyle/>
          <a:p>
            <a:r>
              <a:rPr lang="en-GB" b="1" u="sng" dirty="0"/>
              <a:t>Included</a:t>
            </a:r>
            <a:r>
              <a:rPr lang="en-GB" b="1" dirty="0"/>
              <a:t>:</a:t>
            </a:r>
            <a:endParaRPr lang="en-GB" dirty="0"/>
          </a:p>
          <a:p>
            <a:pPr marL="285750" lvl="0" indent="-285750">
              <a:buFont typeface="Wingdings" pitchFamily="2" charset="2"/>
              <a:buChar char="v"/>
            </a:pPr>
            <a:r>
              <a:rPr lang="en-GB" dirty="0"/>
              <a:t>Luxury en-suite accommodation</a:t>
            </a:r>
          </a:p>
          <a:p>
            <a:pPr marL="285750" lvl="0" indent="-285750">
              <a:buFont typeface="Wingdings" pitchFamily="2" charset="2"/>
              <a:buChar char="v"/>
            </a:pPr>
            <a:r>
              <a:rPr lang="en-GB" dirty="0"/>
              <a:t>Open Land Rover safaris by day and at night to see Africa's big game accompanied by qualified rangers and </a:t>
            </a:r>
            <a:r>
              <a:rPr lang="en-GB" dirty="0"/>
              <a:t>Shangaan</a:t>
            </a:r>
            <a:r>
              <a:rPr lang="en-GB" dirty="0"/>
              <a:t> trackers</a:t>
            </a:r>
          </a:p>
          <a:p>
            <a:pPr marL="285750" lvl="0" indent="-285750">
              <a:buFont typeface="Wingdings" pitchFamily="2" charset="2"/>
              <a:buChar char="v"/>
            </a:pPr>
            <a:r>
              <a:rPr lang="en-GB" dirty="0"/>
              <a:t>Environmental awareness walking safaris</a:t>
            </a:r>
          </a:p>
          <a:p>
            <a:pPr marL="285750" lvl="0" indent="-285750">
              <a:buFont typeface="Wingdings" pitchFamily="2" charset="2"/>
              <a:buChar char="v"/>
            </a:pPr>
            <a:r>
              <a:rPr lang="en-GB" dirty="0"/>
              <a:t>Breakfast, lunch and "</a:t>
            </a:r>
            <a:r>
              <a:rPr lang="en-GB" dirty="0"/>
              <a:t>boma</a:t>
            </a:r>
            <a:r>
              <a:rPr lang="en-GB" dirty="0"/>
              <a:t>" dinner</a:t>
            </a:r>
          </a:p>
          <a:p>
            <a:pPr marL="285750" lvl="0" indent="-285750">
              <a:buFont typeface="Wingdings" pitchFamily="2" charset="2"/>
              <a:buChar char="v"/>
            </a:pPr>
            <a:r>
              <a:rPr lang="en-GB" dirty="0"/>
              <a:t>Selected beverages and South African house wines</a:t>
            </a:r>
          </a:p>
          <a:p>
            <a:pPr marL="285750" lvl="0" indent="-285750">
              <a:buFont typeface="Wingdings" pitchFamily="2" charset="2"/>
              <a:buChar char="v"/>
            </a:pPr>
            <a:r>
              <a:rPr lang="en-GB" dirty="0"/>
              <a:t>Return shuttle flight from ORTIA to </a:t>
            </a:r>
            <a:r>
              <a:rPr lang="en-GB" dirty="0"/>
              <a:t>Sabi</a:t>
            </a:r>
            <a:r>
              <a:rPr lang="en-GB" dirty="0"/>
              <a:t> Sands Private Game Reserve</a:t>
            </a:r>
          </a:p>
          <a:p>
            <a:r>
              <a:rPr lang="en-GB" b="1" dirty="0"/>
              <a:t> </a:t>
            </a:r>
            <a:endParaRPr lang="en-GB" dirty="0"/>
          </a:p>
          <a:p>
            <a:r>
              <a:rPr lang="en-GB" b="1" u="sng" dirty="0"/>
              <a:t>Excluded</a:t>
            </a:r>
            <a:r>
              <a:rPr lang="en-GB" b="1" dirty="0"/>
              <a:t>:</a:t>
            </a:r>
            <a:endParaRPr lang="en-GB" dirty="0"/>
          </a:p>
          <a:p>
            <a:pPr marL="285750" lvl="0" indent="-285750">
              <a:buFont typeface="Wingdings" pitchFamily="2" charset="2"/>
              <a:buChar char="v"/>
            </a:pPr>
            <a:r>
              <a:rPr lang="en-GB" dirty="0"/>
              <a:t>Spa treatments at </a:t>
            </a:r>
            <a:r>
              <a:rPr lang="en-GB" dirty="0"/>
              <a:t>Amani</a:t>
            </a:r>
            <a:r>
              <a:rPr lang="en-GB" dirty="0"/>
              <a:t> Spa</a:t>
            </a:r>
          </a:p>
          <a:p>
            <a:pPr marL="285750" lvl="0" indent="-285750">
              <a:buFont typeface="Wingdings" pitchFamily="2" charset="2"/>
              <a:buChar char="v"/>
            </a:pPr>
            <a:r>
              <a:rPr lang="en-GB" dirty="0"/>
              <a:t>Cellar wine collection / Premium brands</a:t>
            </a:r>
          </a:p>
          <a:p>
            <a:pPr marL="285750" lvl="0" indent="-285750">
              <a:buFont typeface="Wingdings" pitchFamily="2" charset="2"/>
              <a:buChar char="v"/>
            </a:pPr>
            <a:r>
              <a:rPr lang="en-GB" dirty="0"/>
              <a:t>Curio shop purchases / Telephone calls</a:t>
            </a:r>
          </a:p>
          <a:p>
            <a:pPr marL="285750" lvl="0" indent="-285750">
              <a:buFont typeface="Wingdings" pitchFamily="2" charset="2"/>
              <a:buChar char="v"/>
            </a:pPr>
            <a:r>
              <a:rPr lang="en-GB" dirty="0"/>
              <a:t>Laundry</a:t>
            </a:r>
          </a:p>
          <a:p>
            <a:pPr marL="285750" lvl="0" indent="-285750">
              <a:buFont typeface="Wingdings" pitchFamily="2" charset="2"/>
              <a:buChar char="v"/>
            </a:pPr>
            <a:r>
              <a:rPr lang="en-GB" dirty="0"/>
              <a:t>Sabi</a:t>
            </a:r>
            <a:r>
              <a:rPr lang="en-GB" dirty="0"/>
              <a:t> Sand Conservation fee – currently R50.00per </a:t>
            </a:r>
            <a:r>
              <a:rPr lang="en-GB" dirty="0" smtClean="0"/>
              <a:t>person</a:t>
            </a:r>
          </a:p>
          <a:p>
            <a:pPr lvl="0"/>
            <a:endParaRPr lang="en-GB" dirty="0"/>
          </a:p>
          <a:p>
            <a:r>
              <a:rPr lang="en-US" b="1" u="sng" dirty="0"/>
              <a:t>COST:</a:t>
            </a:r>
            <a:r>
              <a:rPr lang="en-US" b="1" dirty="0"/>
              <a:t>	R21 040.00 per person sharing twin / R34 040.00 per person in a single for a 3 night stay </a:t>
            </a:r>
            <a:endParaRPr lang="en-GB" dirty="0"/>
          </a:p>
        </p:txBody>
      </p:sp>
    </p:spTree>
    <p:extLst>
      <p:ext uri="{BB962C8B-B14F-4D97-AF65-F5344CB8AC3E}">
        <p14:creationId xmlns:p14="http://schemas.microsoft.com/office/powerpoint/2010/main" val="651129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xit" presetSubtype="0" fill="hold" nodeType="clickEffect">
                                  <p:stCondLst>
                                    <p:cond delay="0"/>
                                  </p:stCondLst>
                                  <p:childTnLst>
                                    <p:animEffect transition="out" filter="wipe(down)">
                                      <p:cBhvr>
                                        <p:cTn id="38" dur="180" accel="50000">
                                          <p:stCondLst>
                                            <p:cond delay="1820"/>
                                          </p:stCondLst>
                                        </p:cTn>
                                        <p:tgtEl>
                                          <p:spTgt spid="3">
                                            <p:txEl>
                                              <p:pRg st="6" end="6"/>
                                            </p:txEl>
                                          </p:spTgt>
                                        </p:tgtEl>
                                      </p:cBhvr>
                                    </p:animEffect>
                                    <p:anim calcmode="lin" valueType="num">
                                      <p:cBhvr>
                                        <p:cTn id="39" dur="1822" tmFilter="0,0; 0.14,0.31; 0.43,0.73; 0.71,0.91; 1.0,1.0">
                                          <p:stCondLst>
                                            <p:cond delay="0"/>
                                          </p:stCondLst>
                                        </p:cTn>
                                        <p:tgtEl>
                                          <p:spTgt spid="3">
                                            <p:txEl>
                                              <p:pRg st="6" end="6"/>
                                            </p:txEl>
                                          </p:spTgt>
                                        </p:tgtEl>
                                        <p:attrNameLst>
                                          <p:attrName>ppt_x</p:attrName>
                                        </p:attrNameLst>
                                      </p:cBhvr>
                                      <p:tavLst>
                                        <p:tav tm="0">
                                          <p:val>
                                            <p:strVal val="ppt_x"/>
                                          </p:val>
                                        </p:tav>
                                        <p:tav tm="100000">
                                          <p:val>
                                            <p:strVal val="#ppt_x+0.25"/>
                                          </p:val>
                                        </p:tav>
                                      </p:tavLst>
                                    </p:anim>
                                    <p:anim calcmode="lin" valueType="num">
                                      <p:cBhvr>
                                        <p:cTn id="40" dur="178">
                                          <p:stCondLst>
                                            <p:cond delay="1822"/>
                                          </p:stCondLst>
                                        </p:cTn>
                                        <p:tgtEl>
                                          <p:spTgt spid="3">
                                            <p:txEl>
                                              <p:pRg st="6" end="6"/>
                                            </p:txEl>
                                          </p:spTgt>
                                        </p:tgtEl>
                                        <p:attrNameLst>
                                          <p:attrName>ppt_x</p:attrName>
                                        </p:attrNameLst>
                                      </p:cBhvr>
                                      <p:tavLst>
                                        <p:tav tm="0">
                                          <p:val>
                                            <p:strVal val="ppt_x"/>
                                          </p:val>
                                        </p:tav>
                                        <p:tav tm="100000">
                                          <p:val>
                                            <p:strVal val="ppt_x"/>
                                          </p:val>
                                        </p:tav>
                                      </p:tavLst>
                                    </p:anim>
                                    <p:anim calcmode="lin" valueType="num">
                                      <p:cBhvr>
                                        <p:cTn id="41" dur="664" tmFilter="0.0,0.0;0.25,0.07;0.50,0.2;0.75,0.467;1.0,1.0">
                                          <p:stCondLst>
                                            <p:cond delay="0"/>
                                          </p:stCondLst>
                                        </p:cTn>
                                        <p:tgtEl>
                                          <p:spTgt spid="3">
                                            <p:txEl>
                                              <p:pRg st="6" end="6"/>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2" dur="664" tmFilter="0, 0; 0.125,0.2665; 0.25,0.4; 0.375,0.465; 0.5,0.5;  0.625,0.535; 0.75,0.6; 0.875,0.7335; 1,1">
                                          <p:stCondLst>
                                            <p:cond delay="664"/>
                                          </p:stCondLst>
                                        </p:cTn>
                                        <p:tgtEl>
                                          <p:spTgt spid="3">
                                            <p:txEl>
                                              <p:pRg st="6" end="6"/>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 dur="332" tmFilter="0, 0; 0.125,0.2665; 0.25,0.4; 0.375,0.465; 0.5,0.5;  0.625,0.535; 0.75,0.6; 0.875,0.7335; 1,1">
                                          <p:stCondLst>
                                            <p:cond delay="1324"/>
                                          </p:stCondLst>
                                        </p:cTn>
                                        <p:tgtEl>
                                          <p:spTgt spid="3">
                                            <p:txEl>
                                              <p:pRg st="6" end="6"/>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4" dur="164" tmFilter="0, 0; 0.125,0.2665; 0.25,0.4; 0.375,0.465; 0.5,0.5;  0.625,0.535; 0.75,0.6; 0.875,0.7335; 1,1">
                                          <p:stCondLst>
                                            <p:cond delay="1656"/>
                                          </p:stCondLst>
                                        </p:cTn>
                                        <p:tgtEl>
                                          <p:spTgt spid="3">
                                            <p:txEl>
                                              <p:pRg st="6" end="6"/>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 dur="180" accel="50000">
                                          <p:stCondLst>
                                            <p:cond delay="1820"/>
                                          </p:stCondLst>
                                        </p:cTn>
                                        <p:tgtEl>
                                          <p:spTgt spid="3">
                                            <p:txEl>
                                              <p:pRg st="6" end="6"/>
                                            </p:txEl>
                                          </p:spTgt>
                                        </p:tgtEl>
                                        <p:attrNameLst>
                                          <p:attrName>ppt_y</p:attrName>
                                        </p:attrNameLst>
                                      </p:cBhvr>
                                      <p:tavLst>
                                        <p:tav tm="0">
                                          <p:val>
                                            <p:strVal val="ppt_y"/>
                                          </p:val>
                                        </p:tav>
                                        <p:tav tm="100000">
                                          <p:val>
                                            <p:strVal val="ppt_y+ppt_h"/>
                                          </p:val>
                                        </p:tav>
                                      </p:tavLst>
                                    </p:anim>
                                    <p:animScale>
                                      <p:cBhvr>
                                        <p:cTn id="46" dur="26">
                                          <p:stCondLst>
                                            <p:cond delay="620"/>
                                          </p:stCondLst>
                                        </p:cTn>
                                        <p:tgtEl>
                                          <p:spTgt spid="3">
                                            <p:txEl>
                                              <p:pRg st="6" end="6"/>
                                            </p:txEl>
                                          </p:spTgt>
                                        </p:tgtEl>
                                      </p:cBhvr>
                                      <p:to x="100000" y="60000"/>
                                    </p:animScale>
                                    <p:animScale>
                                      <p:cBhvr>
                                        <p:cTn id="47" dur="166" decel="50000">
                                          <p:stCondLst>
                                            <p:cond delay="646"/>
                                          </p:stCondLst>
                                        </p:cTn>
                                        <p:tgtEl>
                                          <p:spTgt spid="3">
                                            <p:txEl>
                                              <p:pRg st="6" end="6"/>
                                            </p:txEl>
                                          </p:spTgt>
                                        </p:tgtEl>
                                      </p:cBhvr>
                                      <p:to x="100000" y="100000"/>
                                    </p:animScale>
                                    <p:animScale>
                                      <p:cBhvr>
                                        <p:cTn id="48" dur="26">
                                          <p:stCondLst>
                                            <p:cond delay="1312"/>
                                          </p:stCondLst>
                                        </p:cTn>
                                        <p:tgtEl>
                                          <p:spTgt spid="3">
                                            <p:txEl>
                                              <p:pRg st="6" end="6"/>
                                            </p:txEl>
                                          </p:spTgt>
                                        </p:tgtEl>
                                      </p:cBhvr>
                                      <p:to x="100000" y="80000"/>
                                    </p:animScale>
                                    <p:animScale>
                                      <p:cBhvr>
                                        <p:cTn id="49" dur="166" decel="50000">
                                          <p:stCondLst>
                                            <p:cond delay="1338"/>
                                          </p:stCondLst>
                                        </p:cTn>
                                        <p:tgtEl>
                                          <p:spTgt spid="3">
                                            <p:txEl>
                                              <p:pRg st="6" end="6"/>
                                            </p:txEl>
                                          </p:spTgt>
                                        </p:tgtEl>
                                      </p:cBhvr>
                                      <p:to x="100000" y="100000"/>
                                    </p:animScale>
                                    <p:animScale>
                                      <p:cBhvr>
                                        <p:cTn id="50" dur="26">
                                          <p:stCondLst>
                                            <p:cond delay="1642"/>
                                          </p:stCondLst>
                                        </p:cTn>
                                        <p:tgtEl>
                                          <p:spTgt spid="3">
                                            <p:txEl>
                                              <p:pRg st="6" end="6"/>
                                            </p:txEl>
                                          </p:spTgt>
                                        </p:tgtEl>
                                      </p:cBhvr>
                                      <p:to x="100000" y="90000"/>
                                    </p:animScale>
                                    <p:animScale>
                                      <p:cBhvr>
                                        <p:cTn id="51" dur="166" decel="50000">
                                          <p:stCondLst>
                                            <p:cond delay="1668"/>
                                          </p:stCondLst>
                                        </p:cTn>
                                        <p:tgtEl>
                                          <p:spTgt spid="3">
                                            <p:txEl>
                                              <p:pRg st="6" end="6"/>
                                            </p:txEl>
                                          </p:spTgt>
                                        </p:tgtEl>
                                      </p:cBhvr>
                                      <p:to x="100000" y="100000"/>
                                    </p:animScale>
                                    <p:animScale>
                                      <p:cBhvr>
                                        <p:cTn id="52" dur="26">
                                          <p:stCondLst>
                                            <p:cond delay="1808"/>
                                          </p:stCondLst>
                                        </p:cTn>
                                        <p:tgtEl>
                                          <p:spTgt spid="3">
                                            <p:txEl>
                                              <p:pRg st="6" end="6"/>
                                            </p:txEl>
                                          </p:spTgt>
                                        </p:tgtEl>
                                      </p:cBhvr>
                                      <p:to x="100000" y="95000"/>
                                    </p:animScale>
                                    <p:animScale>
                                      <p:cBhvr>
                                        <p:cTn id="53" dur="166" decel="50000">
                                          <p:stCondLst>
                                            <p:cond delay="1834"/>
                                          </p:stCondLst>
                                        </p:cTn>
                                        <p:tgtEl>
                                          <p:spTgt spid="3">
                                            <p:txEl>
                                              <p:pRg st="6" end="6"/>
                                            </p:txEl>
                                          </p:spTgt>
                                        </p:tgtEl>
                                      </p:cBhvr>
                                      <p:to x="100000" y="100000"/>
                                    </p:animScale>
                                    <p:set>
                                      <p:cBhvr>
                                        <p:cTn id="54"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wheel(1)">
                                      <p:cBhvr>
                                        <p:cTn id="59" dur="20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wipe(down)">
                                      <p:cBhvr>
                                        <p:cTn id="64" dur="500"/>
                                        <p:tgtEl>
                                          <p:spTgt spid="3">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wheel(1)">
                                      <p:cBhvr>
                                        <p:cTn id="69" dur="2000"/>
                                        <p:tgtEl>
                                          <p:spTgt spid="3">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xit" presetSubtype="0" fill="hold" nodeType="clickEffect">
                                  <p:stCondLst>
                                    <p:cond delay="0"/>
                                  </p:stCondLst>
                                  <p:childTnLst>
                                    <p:animEffect transition="out" filter="wipe(down)">
                                      <p:cBhvr>
                                        <p:cTn id="73" dur="180" accel="50000">
                                          <p:stCondLst>
                                            <p:cond delay="1820"/>
                                          </p:stCondLst>
                                        </p:cTn>
                                        <p:tgtEl>
                                          <p:spTgt spid="3">
                                            <p:txEl>
                                              <p:pRg st="11" end="11"/>
                                            </p:txEl>
                                          </p:spTgt>
                                        </p:tgtEl>
                                      </p:cBhvr>
                                    </p:animEffect>
                                    <p:anim calcmode="lin" valueType="num">
                                      <p:cBhvr>
                                        <p:cTn id="74" dur="1822" tmFilter="0,0; 0.14,0.31; 0.43,0.73; 0.71,0.91; 1.0,1.0">
                                          <p:stCondLst>
                                            <p:cond delay="0"/>
                                          </p:stCondLst>
                                        </p:cTn>
                                        <p:tgtEl>
                                          <p:spTgt spid="3">
                                            <p:txEl>
                                              <p:pRg st="11" end="11"/>
                                            </p:txEl>
                                          </p:spTgt>
                                        </p:tgtEl>
                                        <p:attrNameLst>
                                          <p:attrName>ppt_x</p:attrName>
                                        </p:attrNameLst>
                                      </p:cBhvr>
                                      <p:tavLst>
                                        <p:tav tm="0">
                                          <p:val>
                                            <p:strVal val="ppt_x"/>
                                          </p:val>
                                        </p:tav>
                                        <p:tav tm="100000">
                                          <p:val>
                                            <p:strVal val="#ppt_x+0.25"/>
                                          </p:val>
                                        </p:tav>
                                      </p:tavLst>
                                    </p:anim>
                                    <p:anim calcmode="lin" valueType="num">
                                      <p:cBhvr>
                                        <p:cTn id="75" dur="178">
                                          <p:stCondLst>
                                            <p:cond delay="1822"/>
                                          </p:stCondLst>
                                        </p:cTn>
                                        <p:tgtEl>
                                          <p:spTgt spid="3">
                                            <p:txEl>
                                              <p:pRg st="11" end="11"/>
                                            </p:txEl>
                                          </p:spTgt>
                                        </p:tgtEl>
                                        <p:attrNameLst>
                                          <p:attrName>ppt_x</p:attrName>
                                        </p:attrNameLst>
                                      </p:cBhvr>
                                      <p:tavLst>
                                        <p:tav tm="0">
                                          <p:val>
                                            <p:strVal val="ppt_x"/>
                                          </p:val>
                                        </p:tav>
                                        <p:tav tm="100000">
                                          <p:val>
                                            <p:strVal val="ppt_x"/>
                                          </p:val>
                                        </p:tav>
                                      </p:tavLst>
                                    </p:anim>
                                    <p:anim calcmode="lin" valueType="num">
                                      <p:cBhvr>
                                        <p:cTn id="76" dur="664" tmFilter="0.0,0.0;0.25,0.07;0.50,0.2;0.75,0.467;1.0,1.0">
                                          <p:stCondLst>
                                            <p:cond delay="0"/>
                                          </p:stCondLst>
                                        </p:cTn>
                                        <p:tgtEl>
                                          <p:spTgt spid="3">
                                            <p:txEl>
                                              <p:pRg st="11" end="1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7" dur="664" tmFilter="0, 0; 0.125,0.2665; 0.25,0.4; 0.375,0.465; 0.5,0.5;  0.625,0.535; 0.75,0.6; 0.875,0.7335; 1,1">
                                          <p:stCondLst>
                                            <p:cond delay="664"/>
                                          </p:stCondLst>
                                        </p:cTn>
                                        <p:tgtEl>
                                          <p:spTgt spid="3">
                                            <p:txEl>
                                              <p:pRg st="11" end="1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8" dur="332" tmFilter="0, 0; 0.125,0.2665; 0.25,0.4; 0.375,0.465; 0.5,0.5;  0.625,0.535; 0.75,0.6; 0.875,0.7335; 1,1">
                                          <p:stCondLst>
                                            <p:cond delay="1324"/>
                                          </p:stCondLst>
                                        </p:cTn>
                                        <p:tgtEl>
                                          <p:spTgt spid="3">
                                            <p:txEl>
                                              <p:pRg st="11" end="1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9" dur="164" tmFilter="0, 0; 0.125,0.2665; 0.25,0.4; 0.375,0.465; 0.5,0.5;  0.625,0.535; 0.75,0.6; 0.875,0.7335; 1,1">
                                          <p:stCondLst>
                                            <p:cond delay="1656"/>
                                          </p:stCondLst>
                                        </p:cTn>
                                        <p:tgtEl>
                                          <p:spTgt spid="3">
                                            <p:txEl>
                                              <p:pRg st="11" end="1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0" dur="180" accel="50000">
                                          <p:stCondLst>
                                            <p:cond delay="1820"/>
                                          </p:stCondLst>
                                        </p:cTn>
                                        <p:tgtEl>
                                          <p:spTgt spid="3">
                                            <p:txEl>
                                              <p:pRg st="11" end="11"/>
                                            </p:txEl>
                                          </p:spTgt>
                                        </p:tgtEl>
                                        <p:attrNameLst>
                                          <p:attrName>ppt_y</p:attrName>
                                        </p:attrNameLst>
                                      </p:cBhvr>
                                      <p:tavLst>
                                        <p:tav tm="0">
                                          <p:val>
                                            <p:strVal val="ppt_y"/>
                                          </p:val>
                                        </p:tav>
                                        <p:tav tm="100000">
                                          <p:val>
                                            <p:strVal val="ppt_y+ppt_h"/>
                                          </p:val>
                                        </p:tav>
                                      </p:tavLst>
                                    </p:anim>
                                    <p:animScale>
                                      <p:cBhvr>
                                        <p:cTn id="81" dur="26">
                                          <p:stCondLst>
                                            <p:cond delay="620"/>
                                          </p:stCondLst>
                                        </p:cTn>
                                        <p:tgtEl>
                                          <p:spTgt spid="3">
                                            <p:txEl>
                                              <p:pRg st="11" end="11"/>
                                            </p:txEl>
                                          </p:spTgt>
                                        </p:tgtEl>
                                      </p:cBhvr>
                                      <p:to x="100000" y="60000"/>
                                    </p:animScale>
                                    <p:animScale>
                                      <p:cBhvr>
                                        <p:cTn id="82" dur="166" decel="50000">
                                          <p:stCondLst>
                                            <p:cond delay="646"/>
                                          </p:stCondLst>
                                        </p:cTn>
                                        <p:tgtEl>
                                          <p:spTgt spid="3">
                                            <p:txEl>
                                              <p:pRg st="11" end="11"/>
                                            </p:txEl>
                                          </p:spTgt>
                                        </p:tgtEl>
                                      </p:cBhvr>
                                      <p:to x="100000" y="100000"/>
                                    </p:animScale>
                                    <p:animScale>
                                      <p:cBhvr>
                                        <p:cTn id="83" dur="26">
                                          <p:stCondLst>
                                            <p:cond delay="1312"/>
                                          </p:stCondLst>
                                        </p:cTn>
                                        <p:tgtEl>
                                          <p:spTgt spid="3">
                                            <p:txEl>
                                              <p:pRg st="11" end="11"/>
                                            </p:txEl>
                                          </p:spTgt>
                                        </p:tgtEl>
                                      </p:cBhvr>
                                      <p:to x="100000" y="80000"/>
                                    </p:animScale>
                                    <p:animScale>
                                      <p:cBhvr>
                                        <p:cTn id="84" dur="166" decel="50000">
                                          <p:stCondLst>
                                            <p:cond delay="1338"/>
                                          </p:stCondLst>
                                        </p:cTn>
                                        <p:tgtEl>
                                          <p:spTgt spid="3">
                                            <p:txEl>
                                              <p:pRg st="11" end="11"/>
                                            </p:txEl>
                                          </p:spTgt>
                                        </p:tgtEl>
                                      </p:cBhvr>
                                      <p:to x="100000" y="100000"/>
                                    </p:animScale>
                                    <p:animScale>
                                      <p:cBhvr>
                                        <p:cTn id="85" dur="26">
                                          <p:stCondLst>
                                            <p:cond delay="1642"/>
                                          </p:stCondLst>
                                        </p:cTn>
                                        <p:tgtEl>
                                          <p:spTgt spid="3">
                                            <p:txEl>
                                              <p:pRg st="11" end="11"/>
                                            </p:txEl>
                                          </p:spTgt>
                                        </p:tgtEl>
                                      </p:cBhvr>
                                      <p:to x="100000" y="90000"/>
                                    </p:animScale>
                                    <p:animScale>
                                      <p:cBhvr>
                                        <p:cTn id="86" dur="166" decel="50000">
                                          <p:stCondLst>
                                            <p:cond delay="1668"/>
                                          </p:stCondLst>
                                        </p:cTn>
                                        <p:tgtEl>
                                          <p:spTgt spid="3">
                                            <p:txEl>
                                              <p:pRg st="11" end="11"/>
                                            </p:txEl>
                                          </p:spTgt>
                                        </p:tgtEl>
                                      </p:cBhvr>
                                      <p:to x="100000" y="100000"/>
                                    </p:animScale>
                                    <p:animScale>
                                      <p:cBhvr>
                                        <p:cTn id="87" dur="26">
                                          <p:stCondLst>
                                            <p:cond delay="1808"/>
                                          </p:stCondLst>
                                        </p:cTn>
                                        <p:tgtEl>
                                          <p:spTgt spid="3">
                                            <p:txEl>
                                              <p:pRg st="11" end="11"/>
                                            </p:txEl>
                                          </p:spTgt>
                                        </p:tgtEl>
                                      </p:cBhvr>
                                      <p:to x="100000" y="95000"/>
                                    </p:animScale>
                                    <p:animScale>
                                      <p:cBhvr>
                                        <p:cTn id="88" dur="166" decel="50000">
                                          <p:stCondLst>
                                            <p:cond delay="1834"/>
                                          </p:stCondLst>
                                        </p:cTn>
                                        <p:tgtEl>
                                          <p:spTgt spid="3">
                                            <p:txEl>
                                              <p:pRg st="11" end="11"/>
                                            </p:txEl>
                                          </p:spTgt>
                                        </p:tgtEl>
                                      </p:cBhvr>
                                      <p:to x="100000" y="100000"/>
                                    </p:animScale>
                                    <p:set>
                                      <p:cBhvr>
                                        <p:cTn id="89" dur="1" fill="hold">
                                          <p:stCondLst>
                                            <p:cond delay="1999"/>
                                          </p:stCondLst>
                                        </p:cTn>
                                        <p:tgtEl>
                                          <p:spTgt spid="3">
                                            <p:txEl>
                                              <p:pRg st="11" end="11"/>
                                            </p:tx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additive="base">
                                        <p:cTn id="98"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6" presetClass="exit" presetSubtype="0" fill="hold" nodeType="clickEffect">
                                  <p:stCondLst>
                                    <p:cond delay="0"/>
                                  </p:stCondLst>
                                  <p:childTnLst>
                                    <p:animEffect transition="out" filter="wipe(down)">
                                      <p:cBhvr>
                                        <p:cTn id="103" dur="180" accel="50000">
                                          <p:stCondLst>
                                            <p:cond delay="1820"/>
                                          </p:stCondLst>
                                        </p:cTn>
                                        <p:tgtEl>
                                          <p:spTgt spid="3">
                                            <p:txEl>
                                              <p:pRg st="15" end="15"/>
                                            </p:txEl>
                                          </p:spTgt>
                                        </p:tgtEl>
                                      </p:cBhvr>
                                    </p:animEffect>
                                    <p:anim calcmode="lin" valueType="num">
                                      <p:cBhvr>
                                        <p:cTn id="104" dur="1822" tmFilter="0,0; 0.14,0.31; 0.43,0.73; 0.71,0.91; 1.0,1.0">
                                          <p:stCondLst>
                                            <p:cond delay="0"/>
                                          </p:stCondLst>
                                        </p:cTn>
                                        <p:tgtEl>
                                          <p:spTgt spid="3">
                                            <p:txEl>
                                              <p:pRg st="15" end="15"/>
                                            </p:txEl>
                                          </p:spTgt>
                                        </p:tgtEl>
                                        <p:attrNameLst>
                                          <p:attrName>ppt_x</p:attrName>
                                        </p:attrNameLst>
                                      </p:cBhvr>
                                      <p:tavLst>
                                        <p:tav tm="0">
                                          <p:val>
                                            <p:strVal val="ppt_x"/>
                                          </p:val>
                                        </p:tav>
                                        <p:tav tm="100000">
                                          <p:val>
                                            <p:strVal val="#ppt_x+0.25"/>
                                          </p:val>
                                        </p:tav>
                                      </p:tavLst>
                                    </p:anim>
                                    <p:anim calcmode="lin" valueType="num">
                                      <p:cBhvr>
                                        <p:cTn id="105" dur="178">
                                          <p:stCondLst>
                                            <p:cond delay="1822"/>
                                          </p:stCondLst>
                                        </p:cTn>
                                        <p:tgtEl>
                                          <p:spTgt spid="3">
                                            <p:txEl>
                                              <p:pRg st="15" end="15"/>
                                            </p:txEl>
                                          </p:spTgt>
                                        </p:tgtEl>
                                        <p:attrNameLst>
                                          <p:attrName>ppt_x</p:attrName>
                                        </p:attrNameLst>
                                      </p:cBhvr>
                                      <p:tavLst>
                                        <p:tav tm="0">
                                          <p:val>
                                            <p:strVal val="ppt_x"/>
                                          </p:val>
                                        </p:tav>
                                        <p:tav tm="100000">
                                          <p:val>
                                            <p:strVal val="ppt_x"/>
                                          </p:val>
                                        </p:tav>
                                      </p:tavLst>
                                    </p:anim>
                                    <p:anim calcmode="lin" valueType="num">
                                      <p:cBhvr>
                                        <p:cTn id="106" dur="664" tmFilter="0.0,0.0;0.25,0.07;0.50,0.2;0.75,0.467;1.0,1.0">
                                          <p:stCondLst>
                                            <p:cond delay="0"/>
                                          </p:stCondLst>
                                        </p:cTn>
                                        <p:tgtEl>
                                          <p:spTgt spid="3">
                                            <p:txEl>
                                              <p:pRg st="15" end="15"/>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7" dur="664" tmFilter="0, 0; 0.125,0.2665; 0.25,0.4; 0.375,0.465; 0.5,0.5;  0.625,0.535; 0.75,0.6; 0.875,0.7335; 1,1">
                                          <p:stCondLst>
                                            <p:cond delay="664"/>
                                          </p:stCondLst>
                                        </p:cTn>
                                        <p:tgtEl>
                                          <p:spTgt spid="3">
                                            <p:txEl>
                                              <p:pRg st="15" end="15"/>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8" dur="332" tmFilter="0, 0; 0.125,0.2665; 0.25,0.4; 0.375,0.465; 0.5,0.5;  0.625,0.535; 0.75,0.6; 0.875,0.7335; 1,1">
                                          <p:stCondLst>
                                            <p:cond delay="1324"/>
                                          </p:stCondLst>
                                        </p:cTn>
                                        <p:tgtEl>
                                          <p:spTgt spid="3">
                                            <p:txEl>
                                              <p:pRg st="15" end="15"/>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9" dur="164" tmFilter="0, 0; 0.125,0.2665; 0.25,0.4; 0.375,0.465; 0.5,0.5;  0.625,0.535; 0.75,0.6; 0.875,0.7335; 1,1">
                                          <p:stCondLst>
                                            <p:cond delay="1656"/>
                                          </p:stCondLst>
                                        </p:cTn>
                                        <p:tgtEl>
                                          <p:spTgt spid="3">
                                            <p:txEl>
                                              <p:pRg st="15" end="15"/>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0" dur="180" accel="50000">
                                          <p:stCondLst>
                                            <p:cond delay="1820"/>
                                          </p:stCondLst>
                                        </p:cTn>
                                        <p:tgtEl>
                                          <p:spTgt spid="3">
                                            <p:txEl>
                                              <p:pRg st="15" end="15"/>
                                            </p:txEl>
                                          </p:spTgt>
                                        </p:tgtEl>
                                        <p:attrNameLst>
                                          <p:attrName>ppt_y</p:attrName>
                                        </p:attrNameLst>
                                      </p:cBhvr>
                                      <p:tavLst>
                                        <p:tav tm="0">
                                          <p:val>
                                            <p:strVal val="ppt_y"/>
                                          </p:val>
                                        </p:tav>
                                        <p:tav tm="100000">
                                          <p:val>
                                            <p:strVal val="ppt_y+ppt_h"/>
                                          </p:val>
                                        </p:tav>
                                      </p:tavLst>
                                    </p:anim>
                                    <p:animScale>
                                      <p:cBhvr>
                                        <p:cTn id="111" dur="26">
                                          <p:stCondLst>
                                            <p:cond delay="620"/>
                                          </p:stCondLst>
                                        </p:cTn>
                                        <p:tgtEl>
                                          <p:spTgt spid="3">
                                            <p:txEl>
                                              <p:pRg st="15" end="15"/>
                                            </p:txEl>
                                          </p:spTgt>
                                        </p:tgtEl>
                                      </p:cBhvr>
                                      <p:to x="100000" y="60000"/>
                                    </p:animScale>
                                    <p:animScale>
                                      <p:cBhvr>
                                        <p:cTn id="112" dur="166" decel="50000">
                                          <p:stCondLst>
                                            <p:cond delay="646"/>
                                          </p:stCondLst>
                                        </p:cTn>
                                        <p:tgtEl>
                                          <p:spTgt spid="3">
                                            <p:txEl>
                                              <p:pRg st="15" end="15"/>
                                            </p:txEl>
                                          </p:spTgt>
                                        </p:tgtEl>
                                      </p:cBhvr>
                                      <p:to x="100000" y="100000"/>
                                    </p:animScale>
                                    <p:animScale>
                                      <p:cBhvr>
                                        <p:cTn id="113" dur="26">
                                          <p:stCondLst>
                                            <p:cond delay="1312"/>
                                          </p:stCondLst>
                                        </p:cTn>
                                        <p:tgtEl>
                                          <p:spTgt spid="3">
                                            <p:txEl>
                                              <p:pRg st="15" end="15"/>
                                            </p:txEl>
                                          </p:spTgt>
                                        </p:tgtEl>
                                      </p:cBhvr>
                                      <p:to x="100000" y="80000"/>
                                    </p:animScale>
                                    <p:animScale>
                                      <p:cBhvr>
                                        <p:cTn id="114" dur="166" decel="50000">
                                          <p:stCondLst>
                                            <p:cond delay="1338"/>
                                          </p:stCondLst>
                                        </p:cTn>
                                        <p:tgtEl>
                                          <p:spTgt spid="3">
                                            <p:txEl>
                                              <p:pRg st="15" end="15"/>
                                            </p:txEl>
                                          </p:spTgt>
                                        </p:tgtEl>
                                      </p:cBhvr>
                                      <p:to x="100000" y="100000"/>
                                    </p:animScale>
                                    <p:animScale>
                                      <p:cBhvr>
                                        <p:cTn id="115" dur="26">
                                          <p:stCondLst>
                                            <p:cond delay="1642"/>
                                          </p:stCondLst>
                                        </p:cTn>
                                        <p:tgtEl>
                                          <p:spTgt spid="3">
                                            <p:txEl>
                                              <p:pRg st="15" end="15"/>
                                            </p:txEl>
                                          </p:spTgt>
                                        </p:tgtEl>
                                      </p:cBhvr>
                                      <p:to x="100000" y="90000"/>
                                    </p:animScale>
                                    <p:animScale>
                                      <p:cBhvr>
                                        <p:cTn id="116" dur="166" decel="50000">
                                          <p:stCondLst>
                                            <p:cond delay="1668"/>
                                          </p:stCondLst>
                                        </p:cTn>
                                        <p:tgtEl>
                                          <p:spTgt spid="3">
                                            <p:txEl>
                                              <p:pRg st="15" end="15"/>
                                            </p:txEl>
                                          </p:spTgt>
                                        </p:tgtEl>
                                      </p:cBhvr>
                                      <p:to x="100000" y="100000"/>
                                    </p:animScale>
                                    <p:animScale>
                                      <p:cBhvr>
                                        <p:cTn id="117" dur="26">
                                          <p:stCondLst>
                                            <p:cond delay="1808"/>
                                          </p:stCondLst>
                                        </p:cTn>
                                        <p:tgtEl>
                                          <p:spTgt spid="3">
                                            <p:txEl>
                                              <p:pRg st="15" end="15"/>
                                            </p:txEl>
                                          </p:spTgt>
                                        </p:tgtEl>
                                      </p:cBhvr>
                                      <p:to x="100000" y="95000"/>
                                    </p:animScale>
                                    <p:animScale>
                                      <p:cBhvr>
                                        <p:cTn id="118" dur="166" decel="50000">
                                          <p:stCondLst>
                                            <p:cond delay="1834"/>
                                          </p:stCondLst>
                                        </p:cTn>
                                        <p:tgtEl>
                                          <p:spTgt spid="3">
                                            <p:txEl>
                                              <p:pRg st="15" end="15"/>
                                            </p:txEl>
                                          </p:spTgt>
                                        </p:tgtEl>
                                      </p:cBhvr>
                                      <p:to x="100000" y="100000"/>
                                    </p:animScale>
                                    <p:set>
                                      <p:cBhvr>
                                        <p:cTn id="119" dur="1" fill="hold">
                                          <p:stCondLst>
                                            <p:cond delay="1999"/>
                                          </p:stCondLst>
                                        </p:cTn>
                                        <p:tgtEl>
                                          <p:spTgt spid="3">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088076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064896" cy="1200329"/>
          </a:xfrm>
          <a:prstGeom prst="rect">
            <a:avLst/>
          </a:prstGeom>
          <a:noFill/>
        </p:spPr>
        <p:txBody>
          <a:bodyPr wrap="square" rtlCol="0">
            <a:spAutoFit/>
          </a:bodyPr>
          <a:lstStyle/>
          <a:p>
            <a:r>
              <a:rPr lang="en-ZA" b="1" u="sng" dirty="0"/>
              <a:t>OPTION 3:  TAU GAME LODGE – MADIKWE GAME RESERVE</a:t>
            </a:r>
            <a:endParaRPr lang="en-GB" dirty="0"/>
          </a:p>
          <a:p>
            <a:r>
              <a:rPr lang="en-ZA" dirty="0"/>
              <a:t>Situated </a:t>
            </a:r>
            <a:r>
              <a:rPr lang="en-US" dirty="0"/>
              <a:t>in the malaria free </a:t>
            </a:r>
            <a:r>
              <a:rPr lang="en-US" dirty="0"/>
              <a:t>Madikwe</a:t>
            </a:r>
            <a:r>
              <a:rPr lang="en-US" dirty="0"/>
              <a:t> Game Reserve. Ten thousand animals of 27 major species, including wild dog, cheetah, lion, white and black rhino, buffalo and elephant roam around here freely.  </a:t>
            </a:r>
            <a:endParaRPr lang="en-GB" dirty="0"/>
          </a:p>
        </p:txBody>
      </p:sp>
      <p:pic>
        <p:nvPicPr>
          <p:cNvPr id="7170" name="Picture 2" descr="Dry-eles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16832"/>
            <a:ext cx="309634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969416"/>
            <a:ext cx="2999606" cy="18277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4" name="Rectangle 4"/>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948A54"/>
                </a:solidFill>
                <a:effectLst/>
                <a:latin typeface="Candara"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043608" y="4922584"/>
            <a:ext cx="7488832" cy="1200329"/>
          </a:xfrm>
          <a:prstGeom prst="rect">
            <a:avLst/>
          </a:prstGeom>
          <a:noFill/>
        </p:spPr>
        <p:txBody>
          <a:bodyPr wrap="square" rtlCol="0">
            <a:spAutoFit/>
          </a:bodyPr>
          <a:lstStyle/>
          <a:p>
            <a:r>
              <a:rPr lang="en-US" dirty="0"/>
              <a:t>The accommodation consists of 30 luxury thatched chalets, all with views of the game approaching the water hole.  Each chalet ensures privacy with its own viewing deck, en suite bathroom, open-air shower, air-conditioning and ceiling fans.  </a:t>
            </a:r>
            <a:endParaRPr lang="en-GB" dirty="0"/>
          </a:p>
        </p:txBody>
      </p:sp>
    </p:spTree>
    <p:extLst>
      <p:ext uri="{BB962C8B-B14F-4D97-AF65-F5344CB8AC3E}">
        <p14:creationId xmlns:p14="http://schemas.microsoft.com/office/powerpoint/2010/main" val="2825345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heel(1)">
                                      <p:cBhvr>
                                        <p:cTn id="17" dur="20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169"/>
                                        </p:tgtEl>
                                        <p:attrNameLst>
                                          <p:attrName>style.visibility</p:attrName>
                                        </p:attrNameLst>
                                      </p:cBhvr>
                                      <p:to>
                                        <p:strVal val="visible"/>
                                      </p:to>
                                    </p:set>
                                    <p:animEffect transition="in" filter="wheel(1)">
                                      <p:cBhvr>
                                        <p:cTn id="22" dur="2000"/>
                                        <p:tgtEl>
                                          <p:spTgt spid="716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Tau-tw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94" y="228600"/>
            <a:ext cx="19716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au-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606" y="228600"/>
            <a:ext cx="19240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descr="Tau-leop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989" y="228599"/>
            <a:ext cx="18097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5"/>
          <p:cNvSpPr>
            <a:spLocks noChangeArrowheads="1"/>
          </p:cNvSpPr>
          <p:nvPr/>
        </p:nvSpPr>
        <p:spPr bwMode="auto">
          <a:xfrm>
            <a:off x="0" y="189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900" b="0" i="0" u="none" strike="noStrike" cap="none" normalizeH="0" baseline="0" dirty="0" smtClean="0">
                <a:ln>
                  <a:noFill/>
                </a:ln>
                <a:solidFill>
                  <a:srgbClr val="948A54"/>
                </a:solidFill>
                <a:effectLst/>
                <a:latin typeface="Candara" pitchFamily="34" charset="0"/>
                <a:ea typeface="Calibri" pitchFamily="34" charset="0"/>
                <a:cs typeface="Times New Roman" pitchFamily="18" charset="0"/>
              </a:rPr>
              <a: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900" b="0" i="0" u="none" strike="noStrike" cap="none" normalizeH="0" baseline="0" dirty="0" smtClean="0">
                <a:ln>
                  <a:noFill/>
                </a:ln>
                <a:solidFill>
                  <a:srgbClr val="948A54"/>
                </a:solidFill>
                <a:effectLst/>
                <a:latin typeface="Candara" pitchFamily="34" charset="0"/>
                <a:ea typeface="Calibri" pitchFamily="34" charset="0"/>
                <a:cs typeface="Times New Roman" pitchFamily="18" charset="0"/>
              </a:rPr>
              <a: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467543" y="1895475"/>
            <a:ext cx="8176177" cy="4939814"/>
          </a:xfrm>
          <a:prstGeom prst="rect">
            <a:avLst/>
          </a:prstGeom>
          <a:noFill/>
        </p:spPr>
        <p:txBody>
          <a:bodyPr wrap="square" rtlCol="0">
            <a:spAutoFit/>
          </a:bodyPr>
          <a:lstStyle/>
          <a:p>
            <a:r>
              <a:rPr lang="en-US" sz="1500" dirty="0"/>
              <a:t>The main body of the Lodge is two-leveled and has a comfortable lounge, bar and dining room which are semi open-air and overlook the waterhole.  Delicious buffet breakfasts and lunches are generally served in the main building or on the verandah next to the plunge pool and dinner is served in one of the cozy </a:t>
            </a:r>
            <a:r>
              <a:rPr lang="en-US" sz="1500" dirty="0"/>
              <a:t>boma's</a:t>
            </a:r>
            <a:r>
              <a:rPr lang="en-US" sz="1500" dirty="0"/>
              <a:t> under the stars, or in the </a:t>
            </a:r>
            <a:r>
              <a:rPr lang="en-US" sz="1500" dirty="0"/>
              <a:t>lapa</a:t>
            </a:r>
            <a:r>
              <a:rPr lang="en-US" sz="1500" dirty="0"/>
              <a:t> next to the main lodge. </a:t>
            </a:r>
            <a:endParaRPr lang="en-GB" sz="1500" dirty="0"/>
          </a:p>
          <a:p>
            <a:r>
              <a:rPr lang="en-ZA" sz="1500" b="1" dirty="0"/>
              <a:t> </a:t>
            </a:r>
            <a:endParaRPr lang="en-GB" sz="1500" dirty="0"/>
          </a:p>
          <a:p>
            <a:r>
              <a:rPr lang="en-ZA" sz="1500" b="1" u="sng" dirty="0"/>
              <a:t>Included</a:t>
            </a:r>
            <a:r>
              <a:rPr lang="en-ZA" sz="1500" b="1" dirty="0"/>
              <a:t>:</a:t>
            </a:r>
            <a:endParaRPr lang="en-GB" sz="1500" dirty="0"/>
          </a:p>
          <a:p>
            <a:pPr marL="285750" lvl="0" indent="-285750">
              <a:buFont typeface="Wingdings" pitchFamily="2" charset="2"/>
              <a:buChar char="v"/>
            </a:pPr>
            <a:r>
              <a:rPr lang="en-ZA" sz="1500" dirty="0"/>
              <a:t>Accommodation in a chalet en-suite for 4 nights</a:t>
            </a:r>
            <a:endParaRPr lang="en-GB" sz="1500" dirty="0"/>
          </a:p>
          <a:p>
            <a:pPr marL="285750" lvl="0" indent="-285750">
              <a:buFont typeface="Wingdings" pitchFamily="2" charset="2"/>
              <a:buChar char="v"/>
            </a:pPr>
            <a:r>
              <a:rPr lang="en-ZA" sz="1500" dirty="0"/>
              <a:t>Three delicious buffet meals daily</a:t>
            </a:r>
            <a:endParaRPr lang="en-GB" sz="1500" dirty="0"/>
          </a:p>
          <a:p>
            <a:pPr marL="285750" lvl="0" indent="-285750">
              <a:buFont typeface="Wingdings" pitchFamily="2" charset="2"/>
              <a:buChar char="v"/>
            </a:pPr>
            <a:r>
              <a:rPr lang="en-ZA" sz="1500" dirty="0"/>
              <a:t>Two game drives per day in open </a:t>
            </a:r>
            <a:r>
              <a:rPr lang="en-ZA" sz="1500" dirty="0" smtClean="0"/>
              <a:t>land rovers </a:t>
            </a:r>
            <a:r>
              <a:rPr lang="en-ZA" sz="1500" dirty="0"/>
              <a:t>guided by experienced Rangers including </a:t>
            </a:r>
            <a:r>
              <a:rPr lang="en-ZA" sz="1500" dirty="0"/>
              <a:t>sundowners</a:t>
            </a:r>
            <a:r>
              <a:rPr lang="en-ZA" sz="1500" dirty="0"/>
              <a:t> drinks</a:t>
            </a:r>
            <a:endParaRPr lang="en-GB" sz="1500" dirty="0"/>
          </a:p>
          <a:p>
            <a:r>
              <a:rPr lang="en-ZA" sz="1500" dirty="0"/>
              <a:t> </a:t>
            </a:r>
            <a:endParaRPr lang="en-GB" sz="1500" dirty="0"/>
          </a:p>
          <a:p>
            <a:r>
              <a:rPr lang="en-ZA" sz="1500" b="1" u="sng" dirty="0"/>
              <a:t>Excluded</a:t>
            </a:r>
            <a:r>
              <a:rPr lang="en-ZA" sz="1500" b="1" dirty="0"/>
              <a:t>:</a:t>
            </a:r>
            <a:endParaRPr lang="en-GB" sz="1500" dirty="0"/>
          </a:p>
          <a:p>
            <a:pPr marL="285750" lvl="0" indent="-285750">
              <a:buFont typeface="Wingdings" pitchFamily="2" charset="2"/>
              <a:buChar char="v"/>
            </a:pPr>
            <a:r>
              <a:rPr lang="en-ZA" sz="1500" dirty="0"/>
              <a:t>Conservation levy</a:t>
            </a:r>
            <a:endParaRPr lang="en-GB" sz="1500" dirty="0"/>
          </a:p>
          <a:p>
            <a:pPr marL="285750" lvl="0" indent="-285750">
              <a:buFont typeface="Wingdings" pitchFamily="2" charset="2"/>
              <a:buChar char="v"/>
            </a:pPr>
            <a:r>
              <a:rPr lang="en-ZA" sz="1500" dirty="0"/>
              <a:t>Government Bed levy</a:t>
            </a:r>
            <a:endParaRPr lang="en-GB" sz="1500" dirty="0"/>
          </a:p>
          <a:p>
            <a:pPr marL="285750" lvl="0" indent="-285750">
              <a:buFont typeface="Wingdings" pitchFamily="2" charset="2"/>
              <a:buChar char="v"/>
            </a:pPr>
            <a:r>
              <a:rPr lang="en-ZA" sz="1500" dirty="0"/>
              <a:t>Telephone calls / Spa services / Curio purchases / Bar purchases /  Laundry</a:t>
            </a:r>
            <a:endParaRPr lang="en-GB" sz="1500" dirty="0"/>
          </a:p>
          <a:p>
            <a:pPr marL="285750" lvl="0" indent="-285750">
              <a:buFont typeface="Wingdings" pitchFamily="2" charset="2"/>
              <a:buChar char="v"/>
            </a:pPr>
            <a:r>
              <a:rPr lang="en-ZA" sz="1500" dirty="0"/>
              <a:t>Transport JNB to </a:t>
            </a:r>
            <a:r>
              <a:rPr lang="en-ZA" sz="1500" dirty="0"/>
              <a:t>Madikwe</a:t>
            </a:r>
            <a:r>
              <a:rPr lang="en-ZA" sz="1500" dirty="0"/>
              <a:t> return – this can be advised at time of booking in accordance with amount of guests</a:t>
            </a:r>
            <a:endParaRPr lang="en-GB" sz="1500" dirty="0"/>
          </a:p>
          <a:p>
            <a:r>
              <a:rPr lang="en-ZA" sz="1500" dirty="0"/>
              <a:t> </a:t>
            </a:r>
            <a:endParaRPr lang="en-GB" sz="1500" dirty="0"/>
          </a:p>
          <a:p>
            <a:r>
              <a:rPr lang="en-US" sz="1500" b="1" u="sng" dirty="0"/>
              <a:t>COST:</a:t>
            </a:r>
            <a:r>
              <a:rPr lang="en-US" sz="1500" b="1" dirty="0"/>
              <a:t>	R13 200.00 per person sharing twin / R15 840.00 per person in a single for a 4 night stay </a:t>
            </a:r>
            <a:endParaRPr lang="en-GB" sz="1500" dirty="0"/>
          </a:p>
        </p:txBody>
      </p:sp>
    </p:spTree>
    <p:extLst>
      <p:ext uri="{BB962C8B-B14F-4D97-AF65-F5344CB8AC3E}">
        <p14:creationId xmlns:p14="http://schemas.microsoft.com/office/powerpoint/2010/main" val="1426713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heel(1)">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3"/>
                                        </p:tgtEl>
                                        <p:attrNameLst>
                                          <p:attrName>style.visibility</p:attrName>
                                        </p:attrNameLst>
                                      </p:cBhvr>
                                      <p:to>
                                        <p:strVal val="visible"/>
                                      </p:to>
                                    </p:set>
                                    <p:animEffect transition="in" filter="barn(inVertical)">
                                      <p:cBhvr>
                                        <p:cTn id="17" dur="500"/>
                                        <p:tgtEl>
                                          <p:spTgt spid="819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circle(in)">
                                      <p:cBhvr>
                                        <p:cTn id="32" dur="20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xit" presetSubtype="1" fill="hold" nodeType="clickEffect">
                                  <p:stCondLst>
                                    <p:cond delay="0"/>
                                  </p:stCondLst>
                                  <p:childTnLst>
                                    <p:animEffect transition="out" filter="wheel(1)">
                                      <p:cBhvr>
                                        <p:cTn id="41" dur="2000"/>
                                        <p:tgtEl>
                                          <p:spTgt spid="6">
                                            <p:txEl>
                                              <p:pRg st="5" end="5"/>
                                            </p:txEl>
                                          </p:spTgt>
                                        </p:tgtEl>
                                      </p:cBhvr>
                                    </p:animEffect>
                                    <p:set>
                                      <p:cBhvr>
                                        <p:cTn id="42" dur="1" fill="hold">
                                          <p:stCondLst>
                                            <p:cond delay="1999"/>
                                          </p:stCondLst>
                                        </p:cTn>
                                        <p:tgtEl>
                                          <p:spTgt spid="6">
                                            <p:txEl>
                                              <p:pRg st="5" end="5"/>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nodeType="clickEffect">
                                  <p:stCondLst>
                                    <p:cond delay="0"/>
                                  </p:stCondLst>
                                  <p:childTnLst>
                                    <p:animEffect transition="out" filter="wipe(down)">
                                      <p:cBhvr>
                                        <p:cTn id="46" dur="180" accel="50000">
                                          <p:stCondLst>
                                            <p:cond delay="1820"/>
                                          </p:stCondLst>
                                        </p:cTn>
                                        <p:tgtEl>
                                          <p:spTgt spid="6">
                                            <p:txEl>
                                              <p:pRg st="13" end="13"/>
                                            </p:txEl>
                                          </p:spTgt>
                                        </p:tgtEl>
                                      </p:cBhvr>
                                    </p:animEffect>
                                    <p:anim calcmode="lin" valueType="num">
                                      <p:cBhvr>
                                        <p:cTn id="47" dur="1822" tmFilter="0,0; 0.14,0.31; 0.43,0.73; 0.71,0.91; 1.0,1.0">
                                          <p:stCondLst>
                                            <p:cond delay="0"/>
                                          </p:stCondLst>
                                        </p:cTn>
                                        <p:tgtEl>
                                          <p:spTgt spid="6">
                                            <p:txEl>
                                              <p:pRg st="13" end="13"/>
                                            </p:txEl>
                                          </p:spTgt>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6">
                                            <p:txEl>
                                              <p:pRg st="13" end="13"/>
                                            </p:txEl>
                                          </p:spTgt>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6">
                                            <p:txEl>
                                              <p:pRg st="13" end="1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6">
                                            <p:txEl>
                                              <p:pRg st="13" end="1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6">
                                            <p:txEl>
                                              <p:pRg st="13" end="1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6">
                                            <p:txEl>
                                              <p:pRg st="13" end="1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6">
                                            <p:txEl>
                                              <p:pRg st="13" end="13"/>
                                            </p:txEl>
                                          </p:spTgt>
                                        </p:tgtEl>
                                        <p:attrNameLst>
                                          <p:attrName>ppt_y</p:attrName>
                                        </p:attrNameLst>
                                      </p:cBhvr>
                                      <p:tavLst>
                                        <p:tav tm="0">
                                          <p:val>
                                            <p:strVal val="ppt_y"/>
                                          </p:val>
                                        </p:tav>
                                        <p:tav tm="100000">
                                          <p:val>
                                            <p:strVal val="ppt_y+ppt_h"/>
                                          </p:val>
                                        </p:tav>
                                      </p:tavLst>
                                    </p:anim>
                                    <p:animScale>
                                      <p:cBhvr>
                                        <p:cTn id="54" dur="26">
                                          <p:stCondLst>
                                            <p:cond delay="620"/>
                                          </p:stCondLst>
                                        </p:cTn>
                                        <p:tgtEl>
                                          <p:spTgt spid="6">
                                            <p:txEl>
                                              <p:pRg st="13" end="13"/>
                                            </p:txEl>
                                          </p:spTgt>
                                        </p:tgtEl>
                                      </p:cBhvr>
                                      <p:to x="100000" y="60000"/>
                                    </p:animScale>
                                    <p:animScale>
                                      <p:cBhvr>
                                        <p:cTn id="55" dur="166" decel="50000">
                                          <p:stCondLst>
                                            <p:cond delay="646"/>
                                          </p:stCondLst>
                                        </p:cTn>
                                        <p:tgtEl>
                                          <p:spTgt spid="6">
                                            <p:txEl>
                                              <p:pRg st="13" end="13"/>
                                            </p:txEl>
                                          </p:spTgt>
                                        </p:tgtEl>
                                      </p:cBhvr>
                                      <p:to x="100000" y="100000"/>
                                    </p:animScale>
                                    <p:animScale>
                                      <p:cBhvr>
                                        <p:cTn id="56" dur="26">
                                          <p:stCondLst>
                                            <p:cond delay="1312"/>
                                          </p:stCondLst>
                                        </p:cTn>
                                        <p:tgtEl>
                                          <p:spTgt spid="6">
                                            <p:txEl>
                                              <p:pRg st="13" end="13"/>
                                            </p:txEl>
                                          </p:spTgt>
                                        </p:tgtEl>
                                      </p:cBhvr>
                                      <p:to x="100000" y="80000"/>
                                    </p:animScale>
                                    <p:animScale>
                                      <p:cBhvr>
                                        <p:cTn id="57" dur="166" decel="50000">
                                          <p:stCondLst>
                                            <p:cond delay="1338"/>
                                          </p:stCondLst>
                                        </p:cTn>
                                        <p:tgtEl>
                                          <p:spTgt spid="6">
                                            <p:txEl>
                                              <p:pRg st="13" end="13"/>
                                            </p:txEl>
                                          </p:spTgt>
                                        </p:tgtEl>
                                      </p:cBhvr>
                                      <p:to x="100000" y="100000"/>
                                    </p:animScale>
                                    <p:animScale>
                                      <p:cBhvr>
                                        <p:cTn id="58" dur="26">
                                          <p:stCondLst>
                                            <p:cond delay="1642"/>
                                          </p:stCondLst>
                                        </p:cTn>
                                        <p:tgtEl>
                                          <p:spTgt spid="6">
                                            <p:txEl>
                                              <p:pRg st="13" end="13"/>
                                            </p:txEl>
                                          </p:spTgt>
                                        </p:tgtEl>
                                      </p:cBhvr>
                                      <p:to x="100000" y="90000"/>
                                    </p:animScale>
                                    <p:animScale>
                                      <p:cBhvr>
                                        <p:cTn id="59" dur="166" decel="50000">
                                          <p:stCondLst>
                                            <p:cond delay="1668"/>
                                          </p:stCondLst>
                                        </p:cTn>
                                        <p:tgtEl>
                                          <p:spTgt spid="6">
                                            <p:txEl>
                                              <p:pRg st="13" end="13"/>
                                            </p:txEl>
                                          </p:spTgt>
                                        </p:tgtEl>
                                      </p:cBhvr>
                                      <p:to x="100000" y="100000"/>
                                    </p:animScale>
                                    <p:animScale>
                                      <p:cBhvr>
                                        <p:cTn id="60" dur="26">
                                          <p:stCondLst>
                                            <p:cond delay="1808"/>
                                          </p:stCondLst>
                                        </p:cTn>
                                        <p:tgtEl>
                                          <p:spTgt spid="6">
                                            <p:txEl>
                                              <p:pRg st="13" end="13"/>
                                            </p:txEl>
                                          </p:spTgt>
                                        </p:tgtEl>
                                      </p:cBhvr>
                                      <p:to x="100000" y="95000"/>
                                    </p:animScale>
                                    <p:animScale>
                                      <p:cBhvr>
                                        <p:cTn id="61" dur="166" decel="50000">
                                          <p:stCondLst>
                                            <p:cond delay="1834"/>
                                          </p:stCondLst>
                                        </p:cTn>
                                        <p:tgtEl>
                                          <p:spTgt spid="6">
                                            <p:txEl>
                                              <p:pRg st="13" end="13"/>
                                            </p:txEl>
                                          </p:spTgt>
                                        </p:tgtEl>
                                      </p:cBhvr>
                                      <p:to x="100000" y="100000"/>
                                    </p:animScale>
                                    <p:set>
                                      <p:cBhvr>
                                        <p:cTn id="62" dur="1" fill="hold">
                                          <p:stCondLst>
                                            <p:cond delay="1999"/>
                                          </p:stCondLst>
                                        </p:cTn>
                                        <p:tgtEl>
                                          <p:spTgt spid="6">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1"/>
            <a:ext cx="3131840" cy="22174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230514"/>
            <a:ext cx="2880320" cy="2376264"/>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606778"/>
            <a:ext cx="3131840" cy="22512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59" y="0"/>
            <a:ext cx="3135707" cy="22305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06778"/>
            <a:ext cx="3131840" cy="2251222"/>
          </a:xfrm>
          <a:prstGeom prst="rect">
            <a:avLst/>
          </a:prstGeom>
        </p:spPr>
      </p:pic>
    </p:spTree>
    <p:extLst>
      <p:ext uri="{BB962C8B-B14F-4D97-AF65-F5344CB8AC3E}">
        <p14:creationId xmlns:p14="http://schemas.microsoft.com/office/powerpoint/2010/main" val="3972436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76672"/>
            <a:ext cx="7776864" cy="1200329"/>
          </a:xfrm>
          <a:prstGeom prst="rect">
            <a:avLst/>
          </a:prstGeom>
          <a:noFill/>
        </p:spPr>
        <p:txBody>
          <a:bodyPr wrap="square" rtlCol="0">
            <a:spAutoFit/>
          </a:bodyPr>
          <a:lstStyle/>
          <a:p>
            <a:r>
              <a:rPr lang="en-US" b="1" u="sng" dirty="0"/>
              <a:t>OPTION 4:  LUKIMBI SAFARI LODGE</a:t>
            </a:r>
            <a:r>
              <a:rPr lang="en-US" u="sng" dirty="0"/>
              <a:t> - </a:t>
            </a:r>
            <a:r>
              <a:rPr lang="en-US" b="1" u="sng" dirty="0"/>
              <a:t>KRUGER NATIONAL PARK</a:t>
            </a:r>
            <a:endParaRPr lang="en-GB" dirty="0"/>
          </a:p>
          <a:p>
            <a:r>
              <a:rPr lang="en-US" dirty="0"/>
              <a:t>Kruger is home to the Big Five and a wide variety of other animals and birds, which roam freely in their natural habitat.  </a:t>
            </a:r>
            <a:r>
              <a:rPr lang="en-US" dirty="0"/>
              <a:t>Lukimbi</a:t>
            </a:r>
            <a:r>
              <a:rPr lang="en-US" dirty="0"/>
              <a:t> concession is the place to enjoy wonderful walks, because it is so large and unspoiled.  </a:t>
            </a:r>
            <a:endParaRPr lang="en-GB" dirty="0"/>
          </a:p>
        </p:txBody>
      </p:sp>
      <p:pic>
        <p:nvPicPr>
          <p:cNvPr id="9219" name="Picture 3" descr="Lukimb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823" y="1844824"/>
            <a:ext cx="57737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7584" y="4149080"/>
            <a:ext cx="7200800" cy="2585323"/>
          </a:xfrm>
          <a:prstGeom prst="rect">
            <a:avLst/>
          </a:prstGeom>
          <a:noFill/>
        </p:spPr>
        <p:txBody>
          <a:bodyPr wrap="square" rtlCol="0">
            <a:spAutoFit/>
          </a:bodyPr>
          <a:lstStyle/>
          <a:p>
            <a:r>
              <a:rPr lang="en-US" dirty="0"/>
              <a:t>The main buildings are linked together with open wooden decks, making the most of the view, as the lodge meanders along the banks of the river </a:t>
            </a:r>
            <a:r>
              <a:rPr lang="en-US" dirty="0"/>
              <a:t>Lwakahle</a:t>
            </a:r>
            <a:r>
              <a:rPr lang="en-US" dirty="0"/>
              <a:t>.  </a:t>
            </a:r>
            <a:r>
              <a:rPr lang="en-US" dirty="0"/>
              <a:t>Lukimbi</a:t>
            </a:r>
            <a:r>
              <a:rPr lang="en-US" dirty="0"/>
              <a:t> is proud to serve South African wines and wine tasting is held most evenings before dinner. This gives guests the chance to sample before choosing the wines offered.  Meals both unusual and beautifully presented add to the whole enjoyable </a:t>
            </a:r>
            <a:r>
              <a:rPr lang="en-US" dirty="0"/>
              <a:t>Lukimbi</a:t>
            </a:r>
            <a:r>
              <a:rPr lang="en-US" dirty="0"/>
              <a:t> experience.  Part of the fun is the changing of venues, so guests may enjoy breakfast in the bush, lunch round the pool and a glamorous candlelit dinner on the wooden decks.</a:t>
            </a:r>
            <a:endParaRPr lang="en-GB" dirty="0"/>
          </a:p>
        </p:txBody>
      </p:sp>
    </p:spTree>
    <p:extLst>
      <p:ext uri="{BB962C8B-B14F-4D97-AF65-F5344CB8AC3E}">
        <p14:creationId xmlns:p14="http://schemas.microsoft.com/office/powerpoint/2010/main" val="2565424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wheel(1)">
                                      <p:cBhvr>
                                        <p:cTn id="17" dur="2000"/>
                                        <p:tgtEl>
                                          <p:spTgt spid="92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noW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136904"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7544" y="2348880"/>
            <a:ext cx="8136904" cy="1477328"/>
          </a:xfrm>
          <a:prstGeom prst="rect">
            <a:avLst/>
          </a:prstGeom>
          <a:noFill/>
        </p:spPr>
        <p:txBody>
          <a:bodyPr wrap="square" rtlCol="0">
            <a:spAutoFit/>
          </a:bodyPr>
          <a:lstStyle/>
          <a:p>
            <a:r>
              <a:rPr lang="en-US" dirty="0"/>
              <a:t>Raised walkways lead guests to 16 spacious suites, all combining luxury and modern African decor with stunning river views.  All suites are air-conditioned, have fans, safes, mini bars, as well as tea and coffee facilities. Private decks leading out towards the river provide the ideal place to relax or enjoy bird spotting and game viewing in peace and tranquility.  </a:t>
            </a:r>
            <a:endParaRPr lang="en-GB" dirty="0"/>
          </a:p>
        </p:txBody>
      </p:sp>
      <p:pic>
        <p:nvPicPr>
          <p:cNvPr id="10243" name="Picture 3" descr="CheetahDy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29" y="4221088"/>
            <a:ext cx="1706907"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AtTorti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243314"/>
            <a:ext cx="27543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Lukimbi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232201"/>
            <a:ext cx="1656184"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62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2">
                                            <p:txEl>
                                              <p:pRg st="0" end="0"/>
                                            </p:txEl>
                                          </p:spTgt>
                                        </p:tgtEl>
                                      </p:cBhvr>
                                    </p:animEffect>
                                    <p:set>
                                      <p:cBhvr>
                                        <p:cTn id="12"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wheel(1)">
                                      <p:cBhvr>
                                        <p:cTn id="17" dur="2000"/>
                                        <p:tgtEl>
                                          <p:spTgt spid="102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wipe(down)">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fade">
                                      <p:cBhvr>
                                        <p:cTn id="27" dur="1000"/>
                                        <p:tgtEl>
                                          <p:spTgt spid="10245"/>
                                        </p:tgtEl>
                                      </p:cBhvr>
                                    </p:animEffect>
                                    <p:anim calcmode="lin" valueType="num">
                                      <p:cBhvr>
                                        <p:cTn id="28" dur="1000" fill="hold"/>
                                        <p:tgtEl>
                                          <p:spTgt spid="10245"/>
                                        </p:tgtEl>
                                        <p:attrNameLst>
                                          <p:attrName>ppt_x</p:attrName>
                                        </p:attrNameLst>
                                      </p:cBhvr>
                                      <p:tavLst>
                                        <p:tav tm="0">
                                          <p:val>
                                            <p:strVal val="#ppt_x"/>
                                          </p:val>
                                        </p:tav>
                                        <p:tav tm="100000">
                                          <p:val>
                                            <p:strVal val="#ppt_x"/>
                                          </p:val>
                                        </p:tav>
                                      </p:tavLst>
                                    </p:anim>
                                    <p:anim calcmode="lin" valueType="num">
                                      <p:cBhvr>
                                        <p:cTn id="29"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24936" cy="4801314"/>
          </a:xfrm>
          <a:prstGeom prst="rect">
            <a:avLst/>
          </a:prstGeom>
          <a:noFill/>
        </p:spPr>
        <p:txBody>
          <a:bodyPr wrap="square" rtlCol="0">
            <a:spAutoFit/>
          </a:bodyPr>
          <a:lstStyle/>
          <a:p>
            <a:r>
              <a:rPr lang="en-US" b="1" u="sng" dirty="0"/>
              <a:t>Included</a:t>
            </a:r>
            <a:r>
              <a:rPr lang="en-US" b="1" dirty="0"/>
              <a:t>:</a:t>
            </a:r>
            <a:endParaRPr lang="en-GB" dirty="0"/>
          </a:p>
          <a:p>
            <a:pPr marL="285750" lvl="0" indent="-285750">
              <a:buFont typeface="Wingdings" pitchFamily="2" charset="2"/>
              <a:buChar char="v"/>
            </a:pPr>
            <a:r>
              <a:rPr lang="en-US" dirty="0"/>
              <a:t>Luxury accommodation en-suite for 4 nights</a:t>
            </a:r>
            <a:endParaRPr lang="en-GB" dirty="0"/>
          </a:p>
          <a:p>
            <a:pPr marL="285750" lvl="0" indent="-285750">
              <a:buFont typeface="Wingdings" pitchFamily="2" charset="2"/>
              <a:buChar char="v"/>
            </a:pPr>
            <a:r>
              <a:rPr lang="en-US" dirty="0"/>
              <a:t>Three Meals per day</a:t>
            </a:r>
            <a:endParaRPr lang="en-GB" dirty="0"/>
          </a:p>
          <a:p>
            <a:pPr marL="285750" lvl="0" indent="-285750">
              <a:buFont typeface="Wingdings" pitchFamily="2" charset="2"/>
              <a:buChar char="v"/>
            </a:pPr>
            <a:r>
              <a:rPr lang="en-US" dirty="0"/>
              <a:t>Tea and Coffee</a:t>
            </a:r>
            <a:endParaRPr lang="en-GB" dirty="0"/>
          </a:p>
          <a:p>
            <a:pPr marL="285750" lvl="0" indent="-285750">
              <a:buFont typeface="Wingdings" pitchFamily="2" charset="2"/>
              <a:buChar char="v"/>
            </a:pPr>
            <a:r>
              <a:rPr lang="en-US" dirty="0"/>
              <a:t>Afternoon Tea</a:t>
            </a:r>
            <a:endParaRPr lang="en-GB" dirty="0"/>
          </a:p>
          <a:p>
            <a:pPr marL="285750" lvl="0" indent="-285750">
              <a:buFont typeface="Wingdings" pitchFamily="2" charset="2"/>
              <a:buChar char="v"/>
            </a:pPr>
            <a:r>
              <a:rPr lang="en-US" dirty="0"/>
              <a:t>Two Game Drives Daily</a:t>
            </a:r>
            <a:endParaRPr lang="en-GB" dirty="0"/>
          </a:p>
          <a:p>
            <a:r>
              <a:rPr lang="en-US" dirty="0"/>
              <a:t> </a:t>
            </a:r>
            <a:endParaRPr lang="en-GB" dirty="0"/>
          </a:p>
          <a:p>
            <a:r>
              <a:rPr lang="en-US" b="1" u="sng" dirty="0"/>
              <a:t>Excluded</a:t>
            </a:r>
            <a:r>
              <a:rPr lang="en-US" b="1" dirty="0"/>
              <a:t>:</a:t>
            </a:r>
            <a:endParaRPr lang="en-GB" dirty="0"/>
          </a:p>
          <a:p>
            <a:pPr marL="285750" lvl="0" indent="-285750">
              <a:buFont typeface="Wingdings" pitchFamily="2" charset="2"/>
              <a:buChar char="v"/>
            </a:pPr>
            <a:r>
              <a:rPr lang="en-US" dirty="0"/>
              <a:t>Beverages</a:t>
            </a:r>
            <a:endParaRPr lang="en-GB" dirty="0"/>
          </a:p>
          <a:p>
            <a:pPr marL="285750" lvl="0" indent="-285750">
              <a:buFont typeface="Wingdings" pitchFamily="2" charset="2"/>
              <a:buChar char="v"/>
            </a:pPr>
            <a:r>
              <a:rPr lang="en-US" dirty="0"/>
              <a:t>Telephone and fax calls</a:t>
            </a:r>
            <a:endParaRPr lang="en-GB" dirty="0"/>
          </a:p>
          <a:p>
            <a:pPr marL="285750" lvl="0" indent="-285750">
              <a:buFont typeface="Wingdings" pitchFamily="2" charset="2"/>
              <a:buChar char="v"/>
            </a:pPr>
            <a:r>
              <a:rPr lang="en-US" dirty="0"/>
              <a:t>Curios</a:t>
            </a:r>
            <a:endParaRPr lang="en-GB" dirty="0"/>
          </a:p>
          <a:p>
            <a:pPr marL="285750" lvl="0" indent="-285750">
              <a:buFont typeface="Wingdings" pitchFamily="2" charset="2"/>
              <a:buChar char="v"/>
            </a:pPr>
            <a:r>
              <a:rPr lang="en-US" dirty="0"/>
              <a:t>Gratuities</a:t>
            </a:r>
            <a:endParaRPr lang="en-GB" dirty="0"/>
          </a:p>
          <a:p>
            <a:pPr marL="285750" lvl="0" indent="-285750">
              <a:buFont typeface="Wingdings" pitchFamily="2" charset="2"/>
              <a:buChar char="v"/>
            </a:pPr>
            <a:r>
              <a:rPr lang="en-US" dirty="0"/>
              <a:t>Entrance fee into the Kruger National Park</a:t>
            </a:r>
            <a:endParaRPr lang="en-GB" dirty="0"/>
          </a:p>
          <a:p>
            <a:pPr marL="285750" lvl="0" indent="-285750">
              <a:buFont typeface="Wingdings" pitchFamily="2" charset="2"/>
              <a:buChar char="v"/>
            </a:pPr>
            <a:r>
              <a:rPr lang="en-US" dirty="0"/>
              <a:t>Scheduled SAA Flight JNB to Nelspruit – transfer Nelspruit to </a:t>
            </a:r>
            <a:r>
              <a:rPr lang="en-US" dirty="0"/>
              <a:t>Lukimbi</a:t>
            </a:r>
            <a:r>
              <a:rPr lang="en-US" dirty="0"/>
              <a:t> return</a:t>
            </a:r>
            <a:endParaRPr lang="en-GB" dirty="0"/>
          </a:p>
          <a:p>
            <a:r>
              <a:rPr lang="en-US" dirty="0"/>
              <a:t> </a:t>
            </a:r>
            <a:endParaRPr lang="en-GB" dirty="0"/>
          </a:p>
          <a:p>
            <a:r>
              <a:rPr lang="en-US" b="1" u="sng" dirty="0"/>
              <a:t>COST:</a:t>
            </a:r>
            <a:r>
              <a:rPr lang="en-US" dirty="0"/>
              <a:t>  R 15 960.00 per person sharing a twin or in a single for 4 night stay (minimum 4 night stay for no single surcharge)</a:t>
            </a:r>
            <a:endParaRPr lang="en-GB" dirty="0"/>
          </a:p>
        </p:txBody>
      </p:sp>
    </p:spTree>
    <p:extLst>
      <p:ext uri="{BB962C8B-B14F-4D97-AF65-F5344CB8AC3E}">
        <p14:creationId xmlns:p14="http://schemas.microsoft.com/office/powerpoint/2010/main" val="1212231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wheel(1)">
                                      <p:cBhvr>
                                        <p:cTn id="17" dur="20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circle(in)">
                                      <p:cBhvr>
                                        <p:cTn id="27" dur="20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xit" presetSubtype="0" fill="hold" nodeType="clickEffect">
                                  <p:stCondLst>
                                    <p:cond delay="0"/>
                                  </p:stCondLst>
                                  <p:childTnLst>
                                    <p:animEffect transition="out" filter="wipe(down)">
                                      <p:cBhvr>
                                        <p:cTn id="31" dur="180" accel="50000">
                                          <p:stCondLst>
                                            <p:cond delay="1820"/>
                                          </p:stCondLst>
                                        </p:cTn>
                                        <p:tgtEl>
                                          <p:spTgt spid="2">
                                            <p:txEl>
                                              <p:pRg st="15" end="15"/>
                                            </p:txEl>
                                          </p:spTgt>
                                        </p:tgtEl>
                                      </p:cBhvr>
                                    </p:animEffect>
                                    <p:anim calcmode="lin" valueType="num">
                                      <p:cBhvr>
                                        <p:cTn id="32" dur="1822" tmFilter="0,0; 0.14,0.31; 0.43,0.73; 0.71,0.91; 1.0,1.0">
                                          <p:stCondLst>
                                            <p:cond delay="0"/>
                                          </p:stCondLst>
                                        </p:cTn>
                                        <p:tgtEl>
                                          <p:spTgt spid="2">
                                            <p:txEl>
                                              <p:pRg st="15" end="15"/>
                                            </p:txEl>
                                          </p:spTgt>
                                        </p:tgtEl>
                                        <p:attrNameLst>
                                          <p:attrName>ppt_x</p:attrName>
                                        </p:attrNameLst>
                                      </p:cBhvr>
                                      <p:tavLst>
                                        <p:tav tm="0">
                                          <p:val>
                                            <p:strVal val="ppt_x"/>
                                          </p:val>
                                        </p:tav>
                                        <p:tav tm="100000">
                                          <p:val>
                                            <p:strVal val="#ppt_x+0.25"/>
                                          </p:val>
                                        </p:tav>
                                      </p:tavLst>
                                    </p:anim>
                                    <p:anim calcmode="lin" valueType="num">
                                      <p:cBhvr>
                                        <p:cTn id="33" dur="178">
                                          <p:stCondLst>
                                            <p:cond delay="1822"/>
                                          </p:stCondLst>
                                        </p:cTn>
                                        <p:tgtEl>
                                          <p:spTgt spid="2">
                                            <p:txEl>
                                              <p:pRg st="15" end="15"/>
                                            </p:txEl>
                                          </p:spTgt>
                                        </p:tgtEl>
                                        <p:attrNameLst>
                                          <p:attrName>ppt_x</p:attrName>
                                        </p:attrNameLst>
                                      </p:cBhvr>
                                      <p:tavLst>
                                        <p:tav tm="0">
                                          <p:val>
                                            <p:strVal val="ppt_x"/>
                                          </p:val>
                                        </p:tav>
                                        <p:tav tm="100000">
                                          <p:val>
                                            <p:strVal val="ppt_x"/>
                                          </p:val>
                                        </p:tav>
                                      </p:tavLst>
                                    </p:anim>
                                    <p:anim calcmode="lin" valueType="num">
                                      <p:cBhvr>
                                        <p:cTn id="34" dur="664" tmFilter="0.0,0.0;0.25,0.07;0.50,0.2;0.75,0.467;1.0,1.0">
                                          <p:stCondLst>
                                            <p:cond delay="0"/>
                                          </p:stCondLst>
                                        </p:cTn>
                                        <p:tgtEl>
                                          <p:spTgt spid="2">
                                            <p:txEl>
                                              <p:pRg st="15" end="15"/>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5" dur="664" tmFilter="0, 0; 0.125,0.2665; 0.25,0.4; 0.375,0.465; 0.5,0.5;  0.625,0.535; 0.75,0.6; 0.875,0.7335; 1,1">
                                          <p:stCondLst>
                                            <p:cond delay="664"/>
                                          </p:stCondLst>
                                        </p:cTn>
                                        <p:tgtEl>
                                          <p:spTgt spid="2">
                                            <p:txEl>
                                              <p:pRg st="15" end="15"/>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6" dur="332" tmFilter="0, 0; 0.125,0.2665; 0.25,0.4; 0.375,0.465; 0.5,0.5;  0.625,0.535; 0.75,0.6; 0.875,0.7335; 1,1">
                                          <p:stCondLst>
                                            <p:cond delay="1324"/>
                                          </p:stCondLst>
                                        </p:cTn>
                                        <p:tgtEl>
                                          <p:spTgt spid="2">
                                            <p:txEl>
                                              <p:pRg st="15" end="15"/>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7" dur="164" tmFilter="0, 0; 0.125,0.2665; 0.25,0.4; 0.375,0.465; 0.5,0.5;  0.625,0.535; 0.75,0.6; 0.875,0.7335; 1,1">
                                          <p:stCondLst>
                                            <p:cond delay="1656"/>
                                          </p:stCondLst>
                                        </p:cTn>
                                        <p:tgtEl>
                                          <p:spTgt spid="2">
                                            <p:txEl>
                                              <p:pRg st="15" end="15"/>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8" dur="180" accel="50000">
                                          <p:stCondLst>
                                            <p:cond delay="1820"/>
                                          </p:stCondLst>
                                        </p:cTn>
                                        <p:tgtEl>
                                          <p:spTgt spid="2">
                                            <p:txEl>
                                              <p:pRg st="15" end="15"/>
                                            </p:txEl>
                                          </p:spTgt>
                                        </p:tgtEl>
                                        <p:attrNameLst>
                                          <p:attrName>ppt_y</p:attrName>
                                        </p:attrNameLst>
                                      </p:cBhvr>
                                      <p:tavLst>
                                        <p:tav tm="0">
                                          <p:val>
                                            <p:strVal val="ppt_y"/>
                                          </p:val>
                                        </p:tav>
                                        <p:tav tm="100000">
                                          <p:val>
                                            <p:strVal val="ppt_y+ppt_h"/>
                                          </p:val>
                                        </p:tav>
                                      </p:tavLst>
                                    </p:anim>
                                    <p:animScale>
                                      <p:cBhvr>
                                        <p:cTn id="39" dur="26">
                                          <p:stCondLst>
                                            <p:cond delay="620"/>
                                          </p:stCondLst>
                                        </p:cTn>
                                        <p:tgtEl>
                                          <p:spTgt spid="2">
                                            <p:txEl>
                                              <p:pRg st="15" end="15"/>
                                            </p:txEl>
                                          </p:spTgt>
                                        </p:tgtEl>
                                      </p:cBhvr>
                                      <p:to x="100000" y="60000"/>
                                    </p:animScale>
                                    <p:animScale>
                                      <p:cBhvr>
                                        <p:cTn id="40" dur="166" decel="50000">
                                          <p:stCondLst>
                                            <p:cond delay="646"/>
                                          </p:stCondLst>
                                        </p:cTn>
                                        <p:tgtEl>
                                          <p:spTgt spid="2">
                                            <p:txEl>
                                              <p:pRg st="15" end="15"/>
                                            </p:txEl>
                                          </p:spTgt>
                                        </p:tgtEl>
                                      </p:cBhvr>
                                      <p:to x="100000" y="100000"/>
                                    </p:animScale>
                                    <p:animScale>
                                      <p:cBhvr>
                                        <p:cTn id="41" dur="26">
                                          <p:stCondLst>
                                            <p:cond delay="1312"/>
                                          </p:stCondLst>
                                        </p:cTn>
                                        <p:tgtEl>
                                          <p:spTgt spid="2">
                                            <p:txEl>
                                              <p:pRg st="15" end="15"/>
                                            </p:txEl>
                                          </p:spTgt>
                                        </p:tgtEl>
                                      </p:cBhvr>
                                      <p:to x="100000" y="80000"/>
                                    </p:animScale>
                                    <p:animScale>
                                      <p:cBhvr>
                                        <p:cTn id="42" dur="166" decel="50000">
                                          <p:stCondLst>
                                            <p:cond delay="1338"/>
                                          </p:stCondLst>
                                        </p:cTn>
                                        <p:tgtEl>
                                          <p:spTgt spid="2">
                                            <p:txEl>
                                              <p:pRg st="15" end="15"/>
                                            </p:txEl>
                                          </p:spTgt>
                                        </p:tgtEl>
                                      </p:cBhvr>
                                      <p:to x="100000" y="100000"/>
                                    </p:animScale>
                                    <p:animScale>
                                      <p:cBhvr>
                                        <p:cTn id="43" dur="26">
                                          <p:stCondLst>
                                            <p:cond delay="1642"/>
                                          </p:stCondLst>
                                        </p:cTn>
                                        <p:tgtEl>
                                          <p:spTgt spid="2">
                                            <p:txEl>
                                              <p:pRg st="15" end="15"/>
                                            </p:txEl>
                                          </p:spTgt>
                                        </p:tgtEl>
                                      </p:cBhvr>
                                      <p:to x="100000" y="90000"/>
                                    </p:animScale>
                                    <p:animScale>
                                      <p:cBhvr>
                                        <p:cTn id="44" dur="166" decel="50000">
                                          <p:stCondLst>
                                            <p:cond delay="1668"/>
                                          </p:stCondLst>
                                        </p:cTn>
                                        <p:tgtEl>
                                          <p:spTgt spid="2">
                                            <p:txEl>
                                              <p:pRg st="15" end="15"/>
                                            </p:txEl>
                                          </p:spTgt>
                                        </p:tgtEl>
                                      </p:cBhvr>
                                      <p:to x="100000" y="100000"/>
                                    </p:animScale>
                                    <p:animScale>
                                      <p:cBhvr>
                                        <p:cTn id="45" dur="26">
                                          <p:stCondLst>
                                            <p:cond delay="1808"/>
                                          </p:stCondLst>
                                        </p:cTn>
                                        <p:tgtEl>
                                          <p:spTgt spid="2">
                                            <p:txEl>
                                              <p:pRg st="15" end="15"/>
                                            </p:txEl>
                                          </p:spTgt>
                                        </p:tgtEl>
                                      </p:cBhvr>
                                      <p:to x="100000" y="95000"/>
                                    </p:animScale>
                                    <p:animScale>
                                      <p:cBhvr>
                                        <p:cTn id="46" dur="166" decel="50000">
                                          <p:stCondLst>
                                            <p:cond delay="1834"/>
                                          </p:stCondLst>
                                        </p:cTn>
                                        <p:tgtEl>
                                          <p:spTgt spid="2">
                                            <p:txEl>
                                              <p:pRg st="15" end="15"/>
                                            </p:txEl>
                                          </p:spTgt>
                                        </p:tgtEl>
                                      </p:cBhvr>
                                      <p:to x="100000" y="100000"/>
                                    </p:animScale>
                                    <p:set>
                                      <p:cBhvr>
                                        <p:cTn id="47" dur="1" fill="hold">
                                          <p:stCondLst>
                                            <p:cond delay="1999"/>
                                          </p:stCondLst>
                                        </p:cTn>
                                        <p:tgtEl>
                                          <p:spTgt spid="2">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ildDogsDy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5" y="185516"/>
            <a:ext cx="3729231" cy="194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Lukimbi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465" y="3068960"/>
            <a:ext cx="4012232"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dining_bo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85516"/>
            <a:ext cx="3744416" cy="194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352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wheel(1)">
                                      <p:cBhvr>
                                        <p:cTn id="13" dur="20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circle(in)">
                                      <p:cBhvr>
                                        <p:cTn id="18"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mmapaseka\Documents\Bluetooth\Inbox\-21474832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56084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9672" y="5589240"/>
            <a:ext cx="6840760" cy="369332"/>
          </a:xfrm>
          <a:prstGeom prst="rect">
            <a:avLst/>
          </a:prstGeom>
          <a:noFill/>
        </p:spPr>
        <p:txBody>
          <a:bodyPr wrap="square" rtlCol="0">
            <a:spAutoFit/>
          </a:bodyPr>
          <a:lstStyle/>
          <a:p>
            <a:r>
              <a:rPr lang="en-GB" dirty="0" smtClean="0"/>
              <a:t>“You know you are truly alive when you’re living among lions”</a:t>
            </a:r>
            <a:endParaRPr lang="en-GB" dirty="0"/>
          </a:p>
        </p:txBody>
      </p:sp>
    </p:spTree>
    <p:extLst>
      <p:ext uri="{BB962C8B-B14F-4D97-AF65-F5344CB8AC3E}">
        <p14:creationId xmlns:p14="http://schemas.microsoft.com/office/powerpoint/2010/main" val="1840186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
                                            <p:txEl>
                                              <p:pRg st="0" end="0"/>
                                            </p:txEl>
                                          </p:spTgt>
                                        </p:tgtEl>
                                        <p:attrNameLst>
                                          <p:attrName>ppt_w</p:attrName>
                                        </p:attrNameLst>
                                      </p:cBhvr>
                                      <p:tavLst>
                                        <p:tav tm="0">
                                          <p:val>
                                            <p:strVal val="ppt_w"/>
                                          </p:val>
                                        </p:tav>
                                        <p:tav tm="100000">
                                          <p:val>
                                            <p:fltVal val="0"/>
                                          </p:val>
                                        </p:tav>
                                      </p:tavLst>
                                    </p:anim>
                                    <p:anim calcmode="lin" valueType="num">
                                      <p:cBhvr>
                                        <p:cTn id="12"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7560840" cy="923330"/>
          </a:xfrm>
          <a:prstGeom prst="rect">
            <a:avLst/>
          </a:prstGeom>
          <a:noFill/>
        </p:spPr>
        <p:txBody>
          <a:bodyPr wrap="square" rtlCol="0">
            <a:spAutoFit/>
          </a:bodyPr>
          <a:lstStyle/>
          <a:p>
            <a:r>
              <a:rPr lang="en-US" b="1" u="sng" dirty="0"/>
              <a:t>OPTION 1:  IVORY TREE GAME LODGE </a:t>
            </a:r>
            <a:endParaRPr lang="en-GB" dirty="0"/>
          </a:p>
          <a:p>
            <a:r>
              <a:rPr lang="en-US" dirty="0"/>
              <a:t>Ivory Tree Game Lodge is situated in the north eastern region of the Pilanesberg National Park.</a:t>
            </a:r>
            <a:endParaRPr lang="en-GB" dirty="0"/>
          </a:p>
        </p:txBody>
      </p:sp>
      <p:pic>
        <p:nvPicPr>
          <p:cNvPr id="1026" name="Picture 2" descr="ivory-tree-lod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660" y="1628800"/>
            <a:ext cx="6048672"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55576" y="4077072"/>
            <a:ext cx="7560840" cy="2031325"/>
          </a:xfrm>
          <a:prstGeom prst="rect">
            <a:avLst/>
          </a:prstGeom>
          <a:noFill/>
        </p:spPr>
        <p:txBody>
          <a:bodyPr wrap="square" rtlCol="0">
            <a:spAutoFit/>
          </a:bodyPr>
          <a:lstStyle/>
          <a:p>
            <a:r>
              <a:rPr lang="en-US" dirty="0"/>
              <a:t>Nestled in the basin of an ancient </a:t>
            </a:r>
            <a:r>
              <a:rPr lang="en-US" dirty="0"/>
              <a:t>amphitheatre</a:t>
            </a:r>
            <a:r>
              <a:rPr lang="en-US" dirty="0"/>
              <a:t> divided by riverine woodlands and elephant trails lies an exclusive private game lodge.  Ivory Tree uses custom built 10 </a:t>
            </a:r>
            <a:r>
              <a:rPr lang="en-US" dirty="0"/>
              <a:t>seater</a:t>
            </a:r>
            <a:r>
              <a:rPr lang="en-US" dirty="0"/>
              <a:t> open game viewers which permit maximum all around visibility.  An abundance of wildlife proliferates in 580km of diverse and arresting </a:t>
            </a:r>
            <a:r>
              <a:rPr lang="en-US" dirty="0"/>
              <a:t>bushveld</a:t>
            </a:r>
            <a:r>
              <a:rPr lang="en-US" dirty="0"/>
              <a:t> terrain.  The park is home to healthy populations of lions, leopard, black and white rhino, elephant and buffalo – Africa’s Big 5. </a:t>
            </a:r>
            <a:endParaRPr lang="en-GB" dirty="0"/>
          </a:p>
        </p:txBody>
      </p:sp>
      <p:pic>
        <p:nvPicPr>
          <p:cNvPr id="3" name="01. Across the sa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38464" y="8147992"/>
            <a:ext cx="609600" cy="609600"/>
          </a:xfrm>
          <a:prstGeom prst="rect">
            <a:avLst/>
          </a:prstGeom>
        </p:spPr>
      </p:pic>
    </p:spTree>
    <p:extLst>
      <p:ext uri="{BB962C8B-B14F-4D97-AF65-F5344CB8AC3E}">
        <p14:creationId xmlns:p14="http://schemas.microsoft.com/office/powerpoint/2010/main" val="3870077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1)">
                                      <p:cBhvr>
                                        <p:cTn id="18"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08757" fill="hold"/>
                                        <p:tgtEl>
                                          <p:spTgt spid="3"/>
                                        </p:tgtEl>
                                      </p:cBhvr>
                                    </p:cmd>
                                  </p:childTnLst>
                                </p:cTn>
                              </p:par>
                            </p:childTnLst>
                          </p:cTn>
                        </p:par>
                      </p:childTnLst>
                    </p:cTn>
                  </p:par>
                </p:childTnLst>
              </p:cTn>
              <p:nextCondLst>
                <p:cond evt="onClick" delay="0">
                  <p:tgtEl>
                    <p:spTgt spid="3"/>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lightboxImage"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75303"/>
            <a:ext cx="3960440" cy="204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lightboxImage"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85510"/>
            <a:ext cx="3816424" cy="20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9552" y="4293096"/>
            <a:ext cx="7848872" cy="923330"/>
          </a:xfrm>
          <a:prstGeom prst="rect">
            <a:avLst/>
          </a:prstGeom>
          <a:noFill/>
        </p:spPr>
        <p:txBody>
          <a:bodyPr wrap="square" rtlCol="0">
            <a:spAutoFit/>
          </a:bodyPr>
          <a:lstStyle/>
          <a:p>
            <a:r>
              <a:rPr lang="en-US" dirty="0"/>
              <a:t>All 57 rooms are en-suite and with outdoor shower, an air-conditioner, covered patio, mini bar and tea and coffee making facilities.  The standard accommodation configuration includes two twin beds. </a:t>
            </a:r>
            <a:endParaRPr lang="en-GB" dirty="0"/>
          </a:p>
        </p:txBody>
      </p:sp>
    </p:spTree>
    <p:extLst>
      <p:ext uri="{BB962C8B-B14F-4D97-AF65-F5344CB8AC3E}">
        <p14:creationId xmlns:p14="http://schemas.microsoft.com/office/powerpoint/2010/main" val="1908932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lightboxImage" descr="lodg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39604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lightboxImage"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16832"/>
            <a:ext cx="3960440" cy="207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4725144"/>
            <a:ext cx="7992888" cy="1200329"/>
          </a:xfrm>
          <a:prstGeom prst="rect">
            <a:avLst/>
          </a:prstGeom>
          <a:noFill/>
        </p:spPr>
        <p:txBody>
          <a:bodyPr wrap="square" rtlCol="0">
            <a:spAutoFit/>
          </a:bodyPr>
          <a:lstStyle/>
          <a:p>
            <a:r>
              <a:rPr lang="en-US" b="1" dirty="0"/>
              <a:t>Amani</a:t>
            </a:r>
            <a:r>
              <a:rPr lang="en-US" b="1" dirty="0"/>
              <a:t> African Spa at Ivory Tree Game Lodge</a:t>
            </a:r>
            <a:r>
              <a:rPr lang="en-US" dirty="0"/>
              <a:t> is the ultimate escape for pure self-indulgence. A banquet for the soul and senses using our unique Spa product brand, </a:t>
            </a:r>
            <a:r>
              <a:rPr lang="en-US" dirty="0"/>
              <a:t>Africology</a:t>
            </a:r>
            <a:r>
              <a:rPr lang="en-US" dirty="0"/>
              <a:t>, made from the purest of ingredients, free from artificial preservatives, </a:t>
            </a:r>
            <a:r>
              <a:rPr lang="en-US" dirty="0"/>
              <a:t>colouring</a:t>
            </a:r>
            <a:r>
              <a:rPr lang="en-US" dirty="0"/>
              <a:t> &amp; fragrances. </a:t>
            </a:r>
            <a:endParaRPr lang="en-GB" dirty="0"/>
          </a:p>
        </p:txBody>
      </p:sp>
    </p:spTree>
    <p:extLst>
      <p:ext uri="{BB962C8B-B14F-4D97-AF65-F5344CB8AC3E}">
        <p14:creationId xmlns:p14="http://schemas.microsoft.com/office/powerpoint/2010/main" val="1354445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nodeType="clickEffect">
                                  <p:stCondLst>
                                    <p:cond delay="0"/>
                                  </p:stCondLst>
                                  <p:childTnLst>
                                    <p:animEffect transition="out" filter="fade">
                                      <p:cBhvr>
                                        <p:cTn id="11" dur="2000"/>
                                        <p:tgtEl>
                                          <p:spTgt spid="3075"/>
                                        </p:tgtEl>
                                      </p:cBhvr>
                                    </p:animEffect>
                                    <p:anim calcmode="lin" valueType="num">
                                      <p:cBhvr>
                                        <p:cTn id="12" dur="2000"/>
                                        <p:tgtEl>
                                          <p:spTgt spid="307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075"/>
                                        </p:tgtEl>
                                        <p:attrNameLst>
                                          <p:attrName>ppt_h</p:attrName>
                                        </p:attrNameLst>
                                      </p:cBhvr>
                                      <p:tavLst>
                                        <p:tav tm="0">
                                          <p:val>
                                            <p:strVal val="ppt_h"/>
                                          </p:val>
                                        </p:tav>
                                        <p:tav tm="100000">
                                          <p:val>
                                            <p:strVal val="ppt_h"/>
                                          </p:val>
                                        </p:tav>
                                      </p:tavLst>
                                    </p:anim>
                                    <p:set>
                                      <p:cBhvr>
                                        <p:cTn id="14" dur="1" fill="hold">
                                          <p:stCondLst>
                                            <p:cond delay="1999"/>
                                          </p:stCondLst>
                                        </p:cTn>
                                        <p:tgtEl>
                                          <p:spTgt spid="307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Horizontal)">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4247317"/>
          </a:xfrm>
          <a:prstGeom prst="rect">
            <a:avLst/>
          </a:prstGeom>
          <a:noFill/>
        </p:spPr>
        <p:txBody>
          <a:bodyPr wrap="square" rtlCol="0">
            <a:spAutoFit/>
          </a:bodyPr>
          <a:lstStyle/>
          <a:p>
            <a:r>
              <a:rPr lang="en-US" b="1" u="sng" dirty="0"/>
              <a:t>Included: </a:t>
            </a:r>
            <a:endParaRPr lang="en-GB" b="1" u="sng" dirty="0"/>
          </a:p>
          <a:p>
            <a:pPr marL="285750" lvl="0" indent="-285750">
              <a:buFont typeface="Wingdings" pitchFamily="2" charset="2"/>
              <a:buChar char="v"/>
            </a:pPr>
            <a:r>
              <a:rPr lang="en-US" dirty="0"/>
              <a:t>Accommodation en-suite</a:t>
            </a:r>
            <a:endParaRPr lang="en-GB" dirty="0"/>
          </a:p>
          <a:p>
            <a:pPr marL="285750" lvl="0" indent="-285750">
              <a:buFont typeface="Wingdings" pitchFamily="2" charset="2"/>
              <a:buChar char="v"/>
            </a:pPr>
            <a:r>
              <a:rPr lang="en-US" dirty="0"/>
              <a:t>Breakfast, lunch and dinner</a:t>
            </a:r>
            <a:endParaRPr lang="en-GB" dirty="0"/>
          </a:p>
          <a:p>
            <a:pPr marL="285750" lvl="0" indent="-285750">
              <a:buFont typeface="Wingdings" pitchFamily="2" charset="2"/>
              <a:buChar char="v"/>
            </a:pPr>
            <a:r>
              <a:rPr lang="en-US" dirty="0"/>
              <a:t>Two daily scheduled game drives</a:t>
            </a:r>
            <a:endParaRPr lang="en-GB" dirty="0"/>
          </a:p>
          <a:p>
            <a:r>
              <a:rPr lang="en-US" cap="small" dirty="0"/>
              <a:t> </a:t>
            </a:r>
            <a:endParaRPr lang="en-GB" dirty="0"/>
          </a:p>
          <a:p>
            <a:r>
              <a:rPr lang="en-US" b="1" u="sng" dirty="0"/>
              <a:t>Excluded:</a:t>
            </a:r>
            <a:endParaRPr lang="en-GB" u="sng" dirty="0"/>
          </a:p>
          <a:p>
            <a:pPr marL="285750" lvl="0" indent="-285750">
              <a:buFont typeface="Wingdings" pitchFamily="2" charset="2"/>
              <a:buChar char="v"/>
            </a:pPr>
            <a:r>
              <a:rPr lang="en-US" dirty="0"/>
              <a:t>Beverages</a:t>
            </a:r>
            <a:endParaRPr lang="en-GB" dirty="0"/>
          </a:p>
          <a:p>
            <a:pPr marL="285750" lvl="0" indent="-285750">
              <a:buFont typeface="Wingdings" pitchFamily="2" charset="2"/>
              <a:buChar char="v"/>
            </a:pPr>
            <a:r>
              <a:rPr lang="en-US" dirty="0"/>
              <a:t>Curio shop purchases</a:t>
            </a:r>
            <a:endParaRPr lang="en-GB" dirty="0"/>
          </a:p>
          <a:p>
            <a:pPr marL="285750" lvl="0" indent="-285750">
              <a:buFont typeface="Wingdings" pitchFamily="2" charset="2"/>
              <a:buChar char="v"/>
            </a:pPr>
            <a:r>
              <a:rPr lang="en-US" dirty="0"/>
              <a:t>Laundry </a:t>
            </a:r>
            <a:endParaRPr lang="en-GB" dirty="0"/>
          </a:p>
          <a:p>
            <a:pPr marL="285750" lvl="0" indent="-285750">
              <a:buFont typeface="Wingdings" pitchFamily="2" charset="2"/>
              <a:buChar char="v"/>
            </a:pPr>
            <a:r>
              <a:rPr lang="en-US" dirty="0"/>
              <a:t>Spa treatments</a:t>
            </a:r>
            <a:endParaRPr lang="en-GB" dirty="0"/>
          </a:p>
          <a:p>
            <a:pPr marL="285750" lvl="0" indent="-285750">
              <a:buFont typeface="Wingdings" pitchFamily="2" charset="2"/>
              <a:buChar char="v"/>
            </a:pPr>
            <a:r>
              <a:rPr lang="en-US" dirty="0"/>
              <a:t>Items of a personal nature</a:t>
            </a:r>
            <a:endParaRPr lang="en-GB" dirty="0"/>
          </a:p>
          <a:p>
            <a:pPr marL="285750" lvl="0" indent="-285750">
              <a:buFont typeface="Wingdings" pitchFamily="2" charset="2"/>
              <a:buChar char="v"/>
            </a:pPr>
            <a:r>
              <a:rPr lang="en-US" dirty="0"/>
              <a:t>Park entry fee</a:t>
            </a:r>
            <a:endParaRPr lang="en-GB" dirty="0"/>
          </a:p>
          <a:p>
            <a:r>
              <a:rPr lang="en-US" dirty="0"/>
              <a:t> </a:t>
            </a:r>
            <a:endParaRPr lang="en-GB" dirty="0"/>
          </a:p>
          <a:p>
            <a:r>
              <a:rPr lang="en-US" b="1" u="sng" dirty="0"/>
              <a:t>COST:</a:t>
            </a:r>
            <a:r>
              <a:rPr lang="en-US" b="1" dirty="0"/>
              <a:t>	R12 200.00 per person sharing twin / R 18 300.00 per person in a single for a 4 night stay </a:t>
            </a:r>
            <a:endParaRPr lang="en-GB" dirty="0"/>
          </a:p>
        </p:txBody>
      </p:sp>
    </p:spTree>
    <p:extLst>
      <p:ext uri="{BB962C8B-B14F-4D97-AF65-F5344CB8AC3E}">
        <p14:creationId xmlns:p14="http://schemas.microsoft.com/office/powerpoint/2010/main" val="1660373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down)">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down)">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wipe(down)">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xit" presetSubtype="0" fill="hold" nodeType="clickEffect">
                                  <p:stCondLst>
                                    <p:cond delay="0"/>
                                  </p:stCondLst>
                                  <p:childTnLst>
                                    <p:animEffect transition="out" filter="wipe(down)">
                                      <p:cBhvr>
                                        <p:cTn id="61" dur="180" accel="50000">
                                          <p:stCondLst>
                                            <p:cond delay="1820"/>
                                          </p:stCondLst>
                                        </p:cTn>
                                        <p:tgtEl>
                                          <p:spTgt spid="2">
                                            <p:txEl>
                                              <p:pRg st="13" end="13"/>
                                            </p:txEl>
                                          </p:spTgt>
                                        </p:tgtEl>
                                      </p:cBhvr>
                                    </p:animEffect>
                                    <p:anim calcmode="lin" valueType="num">
                                      <p:cBhvr>
                                        <p:cTn id="62" dur="1822" tmFilter="0,0; 0.14,0.31; 0.43,0.73; 0.71,0.91; 1.0,1.0">
                                          <p:stCondLst>
                                            <p:cond delay="0"/>
                                          </p:stCondLst>
                                        </p:cTn>
                                        <p:tgtEl>
                                          <p:spTgt spid="2">
                                            <p:txEl>
                                              <p:pRg st="13" end="13"/>
                                            </p:txEl>
                                          </p:spTgt>
                                        </p:tgtEl>
                                        <p:attrNameLst>
                                          <p:attrName>ppt_x</p:attrName>
                                        </p:attrNameLst>
                                      </p:cBhvr>
                                      <p:tavLst>
                                        <p:tav tm="0">
                                          <p:val>
                                            <p:strVal val="ppt_x"/>
                                          </p:val>
                                        </p:tav>
                                        <p:tav tm="100000">
                                          <p:val>
                                            <p:strVal val="#ppt_x+0.25"/>
                                          </p:val>
                                        </p:tav>
                                      </p:tavLst>
                                    </p:anim>
                                    <p:anim calcmode="lin" valueType="num">
                                      <p:cBhvr>
                                        <p:cTn id="63" dur="178">
                                          <p:stCondLst>
                                            <p:cond delay="1822"/>
                                          </p:stCondLst>
                                        </p:cTn>
                                        <p:tgtEl>
                                          <p:spTgt spid="2">
                                            <p:txEl>
                                              <p:pRg st="13" end="13"/>
                                            </p:txEl>
                                          </p:spTgt>
                                        </p:tgtEl>
                                        <p:attrNameLst>
                                          <p:attrName>ppt_x</p:attrName>
                                        </p:attrNameLst>
                                      </p:cBhvr>
                                      <p:tavLst>
                                        <p:tav tm="0">
                                          <p:val>
                                            <p:strVal val="ppt_x"/>
                                          </p:val>
                                        </p:tav>
                                        <p:tav tm="100000">
                                          <p:val>
                                            <p:strVal val="ppt_x"/>
                                          </p:val>
                                        </p:tav>
                                      </p:tavLst>
                                    </p:anim>
                                    <p:anim calcmode="lin" valueType="num">
                                      <p:cBhvr>
                                        <p:cTn id="64" dur="664" tmFilter="0.0,0.0;0.25,0.07;0.50,0.2;0.75,0.467;1.0,1.0">
                                          <p:stCondLst>
                                            <p:cond delay="0"/>
                                          </p:stCondLst>
                                        </p:cTn>
                                        <p:tgtEl>
                                          <p:spTgt spid="2">
                                            <p:txEl>
                                              <p:pRg st="13" end="1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5" dur="664" tmFilter="0, 0; 0.125,0.2665; 0.25,0.4; 0.375,0.465; 0.5,0.5;  0.625,0.535; 0.75,0.6; 0.875,0.7335; 1,1">
                                          <p:stCondLst>
                                            <p:cond delay="664"/>
                                          </p:stCondLst>
                                        </p:cTn>
                                        <p:tgtEl>
                                          <p:spTgt spid="2">
                                            <p:txEl>
                                              <p:pRg st="13" end="1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6" dur="332" tmFilter="0, 0; 0.125,0.2665; 0.25,0.4; 0.375,0.465; 0.5,0.5;  0.625,0.535; 0.75,0.6; 0.875,0.7335; 1,1">
                                          <p:stCondLst>
                                            <p:cond delay="1324"/>
                                          </p:stCondLst>
                                        </p:cTn>
                                        <p:tgtEl>
                                          <p:spTgt spid="2">
                                            <p:txEl>
                                              <p:pRg st="13" end="1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7" dur="164" tmFilter="0, 0; 0.125,0.2665; 0.25,0.4; 0.375,0.465; 0.5,0.5;  0.625,0.535; 0.75,0.6; 0.875,0.7335; 1,1">
                                          <p:stCondLst>
                                            <p:cond delay="1656"/>
                                          </p:stCondLst>
                                        </p:cTn>
                                        <p:tgtEl>
                                          <p:spTgt spid="2">
                                            <p:txEl>
                                              <p:pRg st="13" end="1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8" dur="180" accel="50000">
                                          <p:stCondLst>
                                            <p:cond delay="1820"/>
                                          </p:stCondLst>
                                        </p:cTn>
                                        <p:tgtEl>
                                          <p:spTgt spid="2">
                                            <p:txEl>
                                              <p:pRg st="13" end="13"/>
                                            </p:txEl>
                                          </p:spTgt>
                                        </p:tgtEl>
                                        <p:attrNameLst>
                                          <p:attrName>ppt_y</p:attrName>
                                        </p:attrNameLst>
                                      </p:cBhvr>
                                      <p:tavLst>
                                        <p:tav tm="0">
                                          <p:val>
                                            <p:strVal val="ppt_y"/>
                                          </p:val>
                                        </p:tav>
                                        <p:tav tm="100000">
                                          <p:val>
                                            <p:strVal val="ppt_y+ppt_h"/>
                                          </p:val>
                                        </p:tav>
                                      </p:tavLst>
                                    </p:anim>
                                    <p:animScale>
                                      <p:cBhvr>
                                        <p:cTn id="69" dur="26">
                                          <p:stCondLst>
                                            <p:cond delay="620"/>
                                          </p:stCondLst>
                                        </p:cTn>
                                        <p:tgtEl>
                                          <p:spTgt spid="2">
                                            <p:txEl>
                                              <p:pRg st="13" end="13"/>
                                            </p:txEl>
                                          </p:spTgt>
                                        </p:tgtEl>
                                      </p:cBhvr>
                                      <p:to x="100000" y="60000"/>
                                    </p:animScale>
                                    <p:animScale>
                                      <p:cBhvr>
                                        <p:cTn id="70" dur="166" decel="50000">
                                          <p:stCondLst>
                                            <p:cond delay="646"/>
                                          </p:stCondLst>
                                        </p:cTn>
                                        <p:tgtEl>
                                          <p:spTgt spid="2">
                                            <p:txEl>
                                              <p:pRg st="13" end="13"/>
                                            </p:txEl>
                                          </p:spTgt>
                                        </p:tgtEl>
                                      </p:cBhvr>
                                      <p:to x="100000" y="100000"/>
                                    </p:animScale>
                                    <p:animScale>
                                      <p:cBhvr>
                                        <p:cTn id="71" dur="26">
                                          <p:stCondLst>
                                            <p:cond delay="1312"/>
                                          </p:stCondLst>
                                        </p:cTn>
                                        <p:tgtEl>
                                          <p:spTgt spid="2">
                                            <p:txEl>
                                              <p:pRg st="13" end="13"/>
                                            </p:txEl>
                                          </p:spTgt>
                                        </p:tgtEl>
                                      </p:cBhvr>
                                      <p:to x="100000" y="80000"/>
                                    </p:animScale>
                                    <p:animScale>
                                      <p:cBhvr>
                                        <p:cTn id="72" dur="166" decel="50000">
                                          <p:stCondLst>
                                            <p:cond delay="1338"/>
                                          </p:stCondLst>
                                        </p:cTn>
                                        <p:tgtEl>
                                          <p:spTgt spid="2">
                                            <p:txEl>
                                              <p:pRg st="13" end="13"/>
                                            </p:txEl>
                                          </p:spTgt>
                                        </p:tgtEl>
                                      </p:cBhvr>
                                      <p:to x="100000" y="100000"/>
                                    </p:animScale>
                                    <p:animScale>
                                      <p:cBhvr>
                                        <p:cTn id="73" dur="26">
                                          <p:stCondLst>
                                            <p:cond delay="1642"/>
                                          </p:stCondLst>
                                        </p:cTn>
                                        <p:tgtEl>
                                          <p:spTgt spid="2">
                                            <p:txEl>
                                              <p:pRg st="13" end="13"/>
                                            </p:txEl>
                                          </p:spTgt>
                                        </p:tgtEl>
                                      </p:cBhvr>
                                      <p:to x="100000" y="90000"/>
                                    </p:animScale>
                                    <p:animScale>
                                      <p:cBhvr>
                                        <p:cTn id="74" dur="166" decel="50000">
                                          <p:stCondLst>
                                            <p:cond delay="1668"/>
                                          </p:stCondLst>
                                        </p:cTn>
                                        <p:tgtEl>
                                          <p:spTgt spid="2">
                                            <p:txEl>
                                              <p:pRg st="13" end="13"/>
                                            </p:txEl>
                                          </p:spTgt>
                                        </p:tgtEl>
                                      </p:cBhvr>
                                      <p:to x="100000" y="100000"/>
                                    </p:animScale>
                                    <p:animScale>
                                      <p:cBhvr>
                                        <p:cTn id="75" dur="26">
                                          <p:stCondLst>
                                            <p:cond delay="1808"/>
                                          </p:stCondLst>
                                        </p:cTn>
                                        <p:tgtEl>
                                          <p:spTgt spid="2">
                                            <p:txEl>
                                              <p:pRg st="13" end="13"/>
                                            </p:txEl>
                                          </p:spTgt>
                                        </p:tgtEl>
                                      </p:cBhvr>
                                      <p:to x="100000" y="95000"/>
                                    </p:animScale>
                                    <p:animScale>
                                      <p:cBhvr>
                                        <p:cTn id="76" dur="166" decel="50000">
                                          <p:stCondLst>
                                            <p:cond delay="1834"/>
                                          </p:stCondLst>
                                        </p:cTn>
                                        <p:tgtEl>
                                          <p:spTgt spid="2">
                                            <p:txEl>
                                              <p:pRg st="13" end="13"/>
                                            </p:txEl>
                                          </p:spTgt>
                                        </p:tgtEl>
                                      </p:cBhvr>
                                      <p:to x="100000" y="100000"/>
                                    </p:animScale>
                                    <p:set>
                                      <p:cBhvr>
                                        <p:cTn id="77" dur="1" fill="hold">
                                          <p:stCondLst>
                                            <p:cond delay="1999"/>
                                          </p:stCondLst>
                                        </p:cTn>
                                        <p:tgtEl>
                                          <p:spTgt spid="2">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4008" cy="38610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564904"/>
            <a:ext cx="4499992" cy="4293096"/>
          </a:xfrm>
          <a:prstGeom prst="rect">
            <a:avLst/>
          </a:prstGeom>
        </p:spPr>
      </p:pic>
    </p:spTree>
    <p:extLst>
      <p:ext uri="{BB962C8B-B14F-4D97-AF65-F5344CB8AC3E}">
        <p14:creationId xmlns:p14="http://schemas.microsoft.com/office/powerpoint/2010/main" val="4153561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694" y="404664"/>
            <a:ext cx="8136904" cy="2862322"/>
          </a:xfrm>
          <a:prstGeom prst="rect">
            <a:avLst/>
          </a:prstGeom>
          <a:noFill/>
        </p:spPr>
        <p:txBody>
          <a:bodyPr wrap="square" rtlCol="0">
            <a:spAutoFit/>
          </a:bodyPr>
          <a:lstStyle/>
          <a:p>
            <a:r>
              <a:rPr lang="en-GB" b="1" u="sng" dirty="0"/>
              <a:t>OPTION 2:  </a:t>
            </a:r>
            <a:r>
              <a:rPr lang="en-US" b="1" u="sng" dirty="0"/>
              <a:t>SABI </a:t>
            </a:r>
            <a:r>
              <a:rPr lang="en-US" b="1" u="sng" dirty="0"/>
              <a:t>SABI</a:t>
            </a:r>
            <a:r>
              <a:rPr lang="en-US" b="1" u="sng" dirty="0"/>
              <a:t> BUSH LODGE – SABI SANDS GAME RESERVE</a:t>
            </a:r>
            <a:endParaRPr lang="en-GB" dirty="0"/>
          </a:p>
          <a:p>
            <a:r>
              <a:rPr lang="en-GB" dirty="0"/>
              <a:t>Deep in the African </a:t>
            </a:r>
            <a:r>
              <a:rPr lang="en-GB" dirty="0"/>
              <a:t>bushveld</a:t>
            </a:r>
            <a:r>
              <a:rPr lang="en-GB" dirty="0"/>
              <a:t>, within South Africa's famous </a:t>
            </a:r>
            <a:r>
              <a:rPr lang="en-GB" dirty="0"/>
              <a:t>Sabi</a:t>
            </a:r>
            <a:r>
              <a:rPr lang="en-GB" dirty="0"/>
              <a:t> Sand Reserve, </a:t>
            </a:r>
            <a:r>
              <a:rPr lang="en-GB" i="1" dirty="0"/>
              <a:t>'something enchanting lies in wait'</a:t>
            </a:r>
            <a:r>
              <a:rPr lang="en-GB" dirty="0"/>
              <a:t> - the </a:t>
            </a:r>
            <a:r>
              <a:rPr lang="en-GB" dirty="0"/>
              <a:t>Sabi</a:t>
            </a:r>
            <a:r>
              <a:rPr lang="en-GB" dirty="0"/>
              <a:t> </a:t>
            </a:r>
            <a:r>
              <a:rPr lang="en-GB" dirty="0"/>
              <a:t>Sabi</a:t>
            </a:r>
            <a:r>
              <a:rPr lang="en-GB" dirty="0"/>
              <a:t> Private Game Reserve.  This </a:t>
            </a:r>
            <a:r>
              <a:rPr lang="en-GB" i="1" dirty="0"/>
              <a:t>award winning private game reserve</a:t>
            </a:r>
            <a:r>
              <a:rPr lang="en-GB" dirty="0"/>
              <a:t> offers world-class standards in luxury accommodation, exceptional close wildlife encounters, personal service and delicious cuisine.  For decades Bush Lodge has been </a:t>
            </a:r>
            <a:r>
              <a:rPr lang="en-GB" dirty="0"/>
              <a:t>Sabi</a:t>
            </a:r>
            <a:r>
              <a:rPr lang="en-GB" dirty="0"/>
              <a:t> </a:t>
            </a:r>
            <a:r>
              <a:rPr lang="en-GB" dirty="0"/>
              <a:t>Sabi's</a:t>
            </a:r>
            <a:r>
              <a:rPr lang="en-GB" dirty="0"/>
              <a:t> flagship lodge, famed for its warmth, vibrancy and legendary hospitality.  A favourite amongst </a:t>
            </a:r>
            <a:r>
              <a:rPr lang="en-GB" dirty="0" smtClean="0"/>
              <a:t>travellers </a:t>
            </a:r>
            <a:r>
              <a:rPr lang="en-GB" dirty="0"/>
              <a:t>in search of luxury accommodation, Bush Lodge is a </a:t>
            </a:r>
            <a:r>
              <a:rPr lang="en-GB" i="1" dirty="0"/>
              <a:t>luxurious safari escape</a:t>
            </a:r>
            <a:r>
              <a:rPr lang="en-GB" dirty="0"/>
              <a:t> set in the heart of the </a:t>
            </a:r>
            <a:r>
              <a:rPr lang="en-GB" dirty="0"/>
              <a:t>Sabi</a:t>
            </a:r>
            <a:r>
              <a:rPr lang="en-GB" dirty="0"/>
              <a:t> </a:t>
            </a:r>
            <a:r>
              <a:rPr lang="en-GB" dirty="0"/>
              <a:t>Sabi</a:t>
            </a:r>
            <a:r>
              <a:rPr lang="en-GB" dirty="0"/>
              <a:t> </a:t>
            </a:r>
            <a:r>
              <a:rPr lang="en-GB" dirty="0"/>
              <a:t>bushveld</a:t>
            </a:r>
            <a:r>
              <a:rPr lang="en-GB" dirty="0"/>
              <a:t> overlooking a waterhole and an African plain.  </a:t>
            </a:r>
          </a:p>
        </p:txBody>
      </p:sp>
      <p:pic>
        <p:nvPicPr>
          <p:cNvPr id="4098" name="cboxPhoto"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33056"/>
            <a:ext cx="367240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cboxPhoto"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146" y="3933057"/>
            <a:ext cx="3888432"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722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circle(in)">
                                      <p:cBhvr>
                                        <p:cTn id="23"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848872" cy="2308324"/>
          </a:xfrm>
          <a:prstGeom prst="rect">
            <a:avLst/>
          </a:prstGeom>
          <a:noFill/>
        </p:spPr>
        <p:txBody>
          <a:bodyPr wrap="square" rtlCol="0">
            <a:spAutoFit/>
          </a:bodyPr>
          <a:lstStyle/>
          <a:p>
            <a:r>
              <a:rPr lang="en-GB" dirty="0"/>
              <a:t>Each of the 25 spacious, air-conditioned thatched suites is beautifully appointed, featuring </a:t>
            </a:r>
            <a:r>
              <a:rPr lang="en-GB" i="1" dirty="0"/>
              <a:t>exquisite ethnic décor</a:t>
            </a:r>
            <a:r>
              <a:rPr lang="en-GB" dirty="0"/>
              <a:t> in keeping with the </a:t>
            </a:r>
            <a:r>
              <a:rPr lang="en-GB" dirty="0"/>
              <a:t>bushveld</a:t>
            </a:r>
            <a:r>
              <a:rPr lang="en-GB" dirty="0"/>
              <a:t> environment.  The en-suite bathrooms feature al-fresco as well as glass-fronted indoor showers, affording wonderful views of the </a:t>
            </a:r>
            <a:r>
              <a:rPr lang="en-GB" dirty="0"/>
              <a:t>bushveld</a:t>
            </a:r>
            <a:r>
              <a:rPr lang="en-GB" dirty="0"/>
              <a:t>.  Huge viewing decks are the ideal setting to relax while spotting game, bird watching, or cooling off in the filtered pools. Meals, including the wonderful dinners in the open air </a:t>
            </a:r>
            <a:r>
              <a:rPr lang="en-GB" dirty="0"/>
              <a:t>boma</a:t>
            </a:r>
            <a:r>
              <a:rPr lang="en-GB" dirty="0"/>
              <a:t>, are heralded by blasts on a kudu horn, a summoning to delicious food.  </a:t>
            </a:r>
          </a:p>
        </p:txBody>
      </p:sp>
      <p:pic>
        <p:nvPicPr>
          <p:cNvPr id="5122" name="cboxPhoto"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54" y="3356992"/>
            <a:ext cx="3482490"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cboxPhoto"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884" y="4346550"/>
            <a:ext cx="3567733" cy="190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56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5123"/>
                                        </p:tgtEl>
                                      </p:cBhvr>
                                    </p:animEffect>
                                    <p:set>
                                      <p:cBhvr>
                                        <p:cTn id="17" dur="1" fill="hold">
                                          <p:stCondLst>
                                            <p:cond delay="4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boxPhoto"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3968" cy="20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cboxPhoto"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72816"/>
            <a:ext cx="435597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cboxPhoto"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 y="3212976"/>
            <a:ext cx="428218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cboxPhoto" descr="wildd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869160"/>
            <a:ext cx="4343788" cy="195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906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heel(1)">
                                      <p:cBhvr>
                                        <p:cTn id="12" dur="2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6149"/>
                                        </p:tgtEl>
                                      </p:cBhvr>
                                    </p:animEffect>
                                    <p:set>
                                      <p:cBhvr>
                                        <p:cTn id="23" dur="1" fill="hold">
                                          <p:stCondLst>
                                            <p:cond delay="1999"/>
                                          </p:stCondLst>
                                        </p:cTn>
                                        <p:tgtEl>
                                          <p:spTgt spid="6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432</TotalTime>
  <Words>896</Words>
  <Application>Microsoft Office PowerPoint</Application>
  <PresentationFormat>On-screen Show (4:3)</PresentationFormat>
  <Paragraphs>81</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+ 963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Mmapaseka</dc:creator>
  <cp:lastModifiedBy>Mmapaseka</cp:lastModifiedBy>
  <cp:revision>42</cp:revision>
  <dcterms:created xsi:type="dcterms:W3CDTF">2013-09-04T07:32:26Z</dcterms:created>
  <dcterms:modified xsi:type="dcterms:W3CDTF">2013-09-26T09:31:14Z</dcterms:modified>
</cp:coreProperties>
</file>